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2" r:id="rId2"/>
  </p:sldMasterIdLst>
  <p:notesMasterIdLst>
    <p:notesMasterId r:id="rId35"/>
  </p:notesMasterIdLst>
  <p:sldIdLst>
    <p:sldId id="256" r:id="rId3"/>
    <p:sldId id="363" r:id="rId4"/>
    <p:sldId id="362" r:id="rId5"/>
    <p:sldId id="366" r:id="rId6"/>
    <p:sldId id="364" r:id="rId7"/>
    <p:sldId id="365" r:id="rId8"/>
    <p:sldId id="367" r:id="rId9"/>
    <p:sldId id="376" r:id="rId10"/>
    <p:sldId id="370" r:id="rId11"/>
    <p:sldId id="369" r:id="rId12"/>
    <p:sldId id="371" r:id="rId13"/>
    <p:sldId id="372" r:id="rId14"/>
    <p:sldId id="373" r:id="rId15"/>
    <p:sldId id="374" r:id="rId16"/>
    <p:sldId id="375" r:id="rId17"/>
    <p:sldId id="352" r:id="rId18"/>
    <p:sldId id="358" r:id="rId19"/>
    <p:sldId id="361" r:id="rId20"/>
    <p:sldId id="339" r:id="rId21"/>
    <p:sldId id="345" r:id="rId22"/>
    <p:sldId id="338" r:id="rId23"/>
    <p:sldId id="333" r:id="rId24"/>
    <p:sldId id="335" r:id="rId25"/>
    <p:sldId id="336" r:id="rId26"/>
    <p:sldId id="323" r:id="rId27"/>
    <p:sldId id="340" r:id="rId28"/>
    <p:sldId id="341" r:id="rId29"/>
    <p:sldId id="342" r:id="rId30"/>
    <p:sldId id="343" r:id="rId31"/>
    <p:sldId id="344" r:id="rId32"/>
    <p:sldId id="337" r:id="rId33"/>
    <p:sldId id="332" r:id="rId3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14" autoAdjust="0"/>
    <p:restoredTop sz="86399"/>
  </p:normalViewPr>
  <p:slideViewPr>
    <p:cSldViewPr snapToGrid="0" snapToObjects="1">
      <p:cViewPr>
        <p:scale>
          <a:sx n="81" d="100"/>
          <a:sy n="81" d="100"/>
        </p:scale>
        <p:origin x="-102"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322DB-D617-BC47-AD69-5EADD0E2A3ED}" type="datetimeFigureOut">
              <a:rPr lang="nl-BE" smtClean="0"/>
              <a:t>17/06/2019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13BDA-0C7D-B547-A5A0-BF9B293A34A1}" type="slidenum">
              <a:rPr lang="nl-BE" smtClean="0"/>
              <a:t>‹nr.›</a:t>
            </a:fld>
            <a:endParaRPr lang="nl-BE"/>
          </a:p>
        </p:txBody>
      </p:sp>
    </p:spTree>
    <p:extLst>
      <p:ext uri="{BB962C8B-B14F-4D97-AF65-F5344CB8AC3E}">
        <p14:creationId xmlns:p14="http://schemas.microsoft.com/office/powerpoint/2010/main" val="2059974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2</a:t>
            </a:fld>
            <a:endParaRPr lang="nl-BE"/>
          </a:p>
        </p:txBody>
      </p:sp>
    </p:spTree>
    <p:extLst>
      <p:ext uri="{BB962C8B-B14F-4D97-AF65-F5344CB8AC3E}">
        <p14:creationId xmlns:p14="http://schemas.microsoft.com/office/powerpoint/2010/main" val="90993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Participatie</a:t>
            </a:r>
            <a:r>
              <a:rPr lang="nl-BE" b="1" baseline="0" dirty="0" smtClean="0"/>
              <a:t> en informatie</a:t>
            </a:r>
          </a:p>
          <a:p>
            <a:pPr marL="171450" indent="-171450">
              <a:buFont typeface="Arial" panose="020B0604020202020204" pitchFamily="34" charset="0"/>
              <a:buChar char="•"/>
            </a:pPr>
            <a:r>
              <a:rPr lang="nl-BE" b="0" baseline="0" dirty="0" smtClean="0"/>
              <a:t>Kwaliteitsvol informatieaanbod voor of over jeugd en/of kinderrechten</a:t>
            </a:r>
          </a:p>
          <a:p>
            <a:pPr marL="171450" indent="-171450">
              <a:buFont typeface="Arial" panose="020B0604020202020204" pitchFamily="34" charset="0"/>
              <a:buChar char="•"/>
            </a:pPr>
            <a:r>
              <a:rPr lang="nl-BE" b="0" baseline="0" dirty="0" smtClean="0"/>
              <a:t>Begeleiden participatieprocessen van jeugd in het beleid van overheden of instellingen (participatie = samen met kinderen en jongeren)</a:t>
            </a:r>
          </a:p>
          <a:p>
            <a:pPr marL="171450" indent="-171450">
              <a:buFont typeface="Arial" panose="020B0604020202020204" pitchFamily="34" charset="0"/>
              <a:buChar char="•"/>
            </a:pPr>
            <a:r>
              <a:rPr lang="nl-BE" b="0" baseline="0" dirty="0" smtClean="0"/>
              <a:t>Begeleiden van mediaproductie door of over de jeugd</a:t>
            </a:r>
          </a:p>
          <a:p>
            <a:pPr marL="171450" indent="-171450">
              <a:buFont typeface="Arial" panose="020B0604020202020204" pitchFamily="34" charset="0"/>
              <a:buChar char="•"/>
            </a:pPr>
            <a:endParaRPr lang="nl-BE" b="0" baseline="0" dirty="0" smtClean="0"/>
          </a:p>
          <a:p>
            <a:pPr marL="171450" indent="-171450">
              <a:buFont typeface="Arial" panose="020B0604020202020204" pitchFamily="34" charset="0"/>
              <a:buChar char="•"/>
            </a:pPr>
            <a:endParaRPr lang="nl-BE" b="0" baseline="0" dirty="0" smtClean="0"/>
          </a:p>
          <a:p>
            <a:pPr marL="0" indent="0">
              <a:buFont typeface="Arial" panose="020B0604020202020204" pitchFamily="34" charset="0"/>
              <a:buNone/>
            </a:pPr>
            <a:r>
              <a:rPr lang="nl-BE" b="1" baseline="0" dirty="0" smtClean="0"/>
              <a:t>Voorbeeld: </a:t>
            </a:r>
            <a:r>
              <a:rPr lang="nl-BE" b="0" baseline="0" dirty="0" smtClean="0"/>
              <a:t>AWEL – Jong &amp; Van Zin (nu </a:t>
            </a:r>
            <a:r>
              <a:rPr lang="nl-BE" b="0" baseline="0" dirty="0" err="1" smtClean="0"/>
              <a:t>pimento</a:t>
            </a:r>
            <a:r>
              <a:rPr lang="nl-BE" b="0" baseline="0" dirty="0" smtClean="0"/>
              <a:t>) – </a:t>
            </a:r>
            <a:r>
              <a:rPr lang="nl-BE" b="0" baseline="0" dirty="0" err="1" smtClean="0"/>
              <a:t>Responsible</a:t>
            </a:r>
            <a:r>
              <a:rPr lang="nl-BE" b="0" baseline="0" dirty="0" smtClean="0"/>
              <a:t> Young Drivers – REC - Mediaraven</a:t>
            </a:r>
          </a:p>
          <a:p>
            <a:pPr marL="0" indent="0">
              <a:buFont typeface="Arial" panose="020B0604020202020204" pitchFamily="34" charset="0"/>
              <a:buNone/>
            </a:pPr>
            <a:endParaRPr lang="nl-BE" b="0" baseline="0" dirty="0" smtClean="0"/>
          </a:p>
          <a:p>
            <a:pPr marL="0" indent="0">
              <a:buFont typeface="Arial" panose="020B0604020202020204" pitchFamily="34" charset="0"/>
              <a:buNone/>
            </a:pPr>
            <a:r>
              <a:rPr lang="nl-BE" b="1" baseline="0" dirty="0" smtClean="0"/>
              <a:t>Jeugdinfo</a:t>
            </a:r>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12</a:t>
            </a:fld>
            <a:endParaRPr lang="nl-BE"/>
          </a:p>
        </p:txBody>
      </p:sp>
    </p:spTree>
    <p:extLst>
      <p:ext uri="{BB962C8B-B14F-4D97-AF65-F5344CB8AC3E}">
        <p14:creationId xmlns:p14="http://schemas.microsoft.com/office/powerpoint/2010/main" val="74163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Kunnen</a:t>
            </a:r>
            <a:r>
              <a:rPr lang="nl-BE" baseline="0" dirty="0" smtClean="0"/>
              <a:t> zich laten erkennen, maar krijgen sinds 2017 geen subsidie meer.</a:t>
            </a:r>
            <a:endParaRPr lang="nl-BE"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13</a:t>
            </a:fld>
            <a:endParaRPr lang="nl-BE"/>
          </a:p>
        </p:txBody>
      </p:sp>
    </p:spTree>
    <p:extLst>
      <p:ext uri="{BB962C8B-B14F-4D97-AF65-F5344CB8AC3E}">
        <p14:creationId xmlns:p14="http://schemas.microsoft.com/office/powerpoint/2010/main" val="36633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a:t>
            </a:r>
            <a:r>
              <a:rPr lang="nl-BE" b="1" dirty="0" smtClean="0"/>
              <a:t> Bovenbouw </a:t>
            </a:r>
            <a:r>
              <a:rPr lang="nl-BE" dirty="0" smtClean="0"/>
              <a:t>= jeugdwerkverenigingen met een bijzondere opdracht die staat ingeschreven in het decreet</a:t>
            </a:r>
          </a:p>
          <a:p>
            <a:pPr marL="171450" indent="-171450">
              <a:buFont typeface="Wingdings" panose="05000000000000000000" pitchFamily="2" charset="2"/>
              <a:buChar char="à"/>
            </a:pPr>
            <a:r>
              <a:rPr lang="nl-BE" dirty="0" smtClean="0">
                <a:sym typeface="Wingdings" panose="05000000000000000000" pitchFamily="2" charset="2"/>
              </a:rPr>
              <a:t>Organisaties hebben geen direct contact met kinderen en jongeren</a:t>
            </a:r>
          </a:p>
          <a:p>
            <a:pPr marL="171450" indent="-171450">
              <a:buFont typeface="Wingdings" panose="05000000000000000000" pitchFamily="2" charset="2"/>
              <a:buChar char="à"/>
            </a:pPr>
            <a:r>
              <a:rPr lang="nl-BE" dirty="0" smtClean="0">
                <a:sym typeface="Wingdings" panose="05000000000000000000" pitchFamily="2" charset="2"/>
              </a:rPr>
              <a:t>Ondersteunen</a:t>
            </a:r>
            <a:r>
              <a:rPr lang="nl-BE" baseline="0" dirty="0" smtClean="0">
                <a:sym typeface="Wingdings" panose="05000000000000000000" pitchFamily="2" charset="2"/>
              </a:rPr>
              <a:t> de jeugdwerksector</a:t>
            </a:r>
          </a:p>
          <a:p>
            <a:pPr marL="171450" indent="-171450">
              <a:buFont typeface="Wingdings" panose="05000000000000000000" pitchFamily="2" charset="2"/>
              <a:buChar char="à"/>
            </a:pPr>
            <a:r>
              <a:rPr lang="nl-BE" baseline="0" dirty="0" smtClean="0">
                <a:sym typeface="Wingdings" panose="05000000000000000000" pitchFamily="2" charset="2"/>
              </a:rPr>
              <a:t>Tussen overheid en jeugdwerksector</a:t>
            </a:r>
          </a:p>
          <a:p>
            <a:pPr marL="171450" indent="-171450">
              <a:buFont typeface="Wingdings" panose="05000000000000000000" pitchFamily="2" charset="2"/>
              <a:buChar char="à"/>
            </a:pPr>
            <a:endParaRPr lang="nl-BE" baseline="0" dirty="0" smtClean="0">
              <a:sym typeface="Wingdings" panose="05000000000000000000" pitchFamily="2" charset="2"/>
            </a:endParaRPr>
          </a:p>
          <a:p>
            <a:pPr marL="0" indent="0">
              <a:buFont typeface="Wingdings" panose="05000000000000000000" pitchFamily="2" charset="2"/>
              <a:buNone/>
            </a:pPr>
            <a:r>
              <a:rPr lang="nl-BE" b="1" baseline="0" dirty="0" smtClean="0">
                <a:sym typeface="Wingdings" panose="05000000000000000000" pitchFamily="2" charset="2"/>
              </a:rPr>
              <a:t>Organisaties</a:t>
            </a:r>
            <a:r>
              <a:rPr lang="nl-BE" baseline="0" dirty="0" smtClean="0">
                <a:sym typeface="Wingdings" panose="05000000000000000000" pitchFamily="2" charset="2"/>
              </a:rPr>
              <a:t>:</a:t>
            </a:r>
          </a:p>
          <a:p>
            <a:pPr marL="171450" indent="-171450">
              <a:buFont typeface="Arial" panose="020B0604020202020204" pitchFamily="34" charset="0"/>
              <a:buChar char="•"/>
            </a:pPr>
            <a:r>
              <a:rPr lang="nl-BE" dirty="0" smtClean="0">
                <a:sym typeface="Wingdings" panose="05000000000000000000" pitchFamily="2" charset="2"/>
              </a:rPr>
              <a:t>DA &amp; VJR: Vlaams</a:t>
            </a:r>
          </a:p>
          <a:p>
            <a:pPr marL="171450" indent="-171450">
              <a:buFont typeface="Arial" panose="020B0604020202020204" pitchFamily="34" charset="0"/>
              <a:buChar char="•"/>
            </a:pPr>
            <a:r>
              <a:rPr lang="nl-BE" dirty="0" err="1" smtClean="0">
                <a:sym typeface="Wingdings" panose="05000000000000000000" pitchFamily="2" charset="2"/>
              </a:rPr>
              <a:t>Jint</a:t>
            </a:r>
            <a:r>
              <a:rPr lang="nl-BE" dirty="0" smtClean="0">
                <a:sym typeface="Wingdings" panose="05000000000000000000" pitchFamily="2" charset="2"/>
              </a:rPr>
              <a:t>:</a:t>
            </a:r>
            <a:r>
              <a:rPr lang="nl-BE" baseline="0" dirty="0" smtClean="0">
                <a:sym typeface="Wingdings" panose="05000000000000000000" pitchFamily="2" charset="2"/>
              </a:rPr>
              <a:t> internationaal</a:t>
            </a:r>
          </a:p>
          <a:p>
            <a:pPr marL="171450" indent="-171450">
              <a:buFont typeface="Arial" panose="020B0604020202020204" pitchFamily="34" charset="0"/>
              <a:buChar char="•"/>
            </a:pPr>
            <a:r>
              <a:rPr lang="nl-BE" baseline="0" dirty="0" smtClean="0">
                <a:sym typeface="Wingdings" panose="05000000000000000000" pitchFamily="2" charset="2"/>
              </a:rPr>
              <a:t>Batteljong: lokaal</a:t>
            </a:r>
          </a:p>
          <a:p>
            <a:pPr marL="171450" indent="-171450">
              <a:buFont typeface="Arial" panose="020B0604020202020204" pitchFamily="34" charset="0"/>
              <a:buChar char="•"/>
            </a:pPr>
            <a:r>
              <a:rPr lang="nl-BE" baseline="0" dirty="0" err="1" smtClean="0">
                <a:sym typeface="Wingdings" panose="05000000000000000000" pitchFamily="2" charset="2"/>
              </a:rPr>
              <a:t>KeKi</a:t>
            </a:r>
            <a:r>
              <a:rPr lang="nl-BE" baseline="0" dirty="0" smtClean="0">
                <a:sym typeface="Wingdings" panose="05000000000000000000" pitchFamily="2" charset="2"/>
              </a:rPr>
              <a:t> (kenniscentrum kinderrechten) = onderzoek naar kinderrechten</a:t>
            </a:r>
          </a:p>
          <a:p>
            <a:pPr marL="171450" indent="-171450">
              <a:buFont typeface="Arial" panose="020B0604020202020204" pitchFamily="34" charset="0"/>
              <a:buChar char="•"/>
            </a:pPr>
            <a:r>
              <a:rPr lang="nl-BE" baseline="0" dirty="0" smtClean="0">
                <a:sym typeface="Wingdings" panose="05000000000000000000" pitchFamily="2" charset="2"/>
              </a:rPr>
              <a:t>Kinderrechtencoalitie: ledenorganisatie (belangenbehartiging)</a:t>
            </a:r>
            <a:endParaRPr lang="nl-BE" dirty="0" smtClean="0">
              <a:sym typeface="Wingdings" panose="05000000000000000000" pitchFamily="2" charset="2"/>
            </a:endParaRPr>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14</a:t>
            </a:fld>
            <a:endParaRPr lang="nl-BE"/>
          </a:p>
        </p:txBody>
      </p:sp>
    </p:spTree>
    <p:extLst>
      <p:ext uri="{BB962C8B-B14F-4D97-AF65-F5344CB8AC3E}">
        <p14:creationId xmlns:p14="http://schemas.microsoft.com/office/powerpoint/2010/main" val="905909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a:t>
            </a:r>
            <a:r>
              <a:rPr lang="nl-BE" b="1" dirty="0" smtClean="0"/>
              <a:t> Bovenbouw </a:t>
            </a:r>
            <a:r>
              <a:rPr lang="nl-BE" dirty="0" smtClean="0"/>
              <a:t>= jeugdwerkverenigingen met een bijzondere opdracht die staat ingeschreven in het decreet</a:t>
            </a:r>
          </a:p>
          <a:p>
            <a:pPr marL="171450" indent="-171450">
              <a:buFont typeface="Wingdings" panose="05000000000000000000" pitchFamily="2" charset="2"/>
              <a:buChar char="à"/>
            </a:pPr>
            <a:r>
              <a:rPr lang="nl-BE" dirty="0" smtClean="0">
                <a:sym typeface="Wingdings" panose="05000000000000000000" pitchFamily="2" charset="2"/>
              </a:rPr>
              <a:t>Organisaties hebben geen direct contact met kinderen en jongeren</a:t>
            </a:r>
          </a:p>
          <a:p>
            <a:pPr marL="171450" indent="-171450">
              <a:buFont typeface="Wingdings" panose="05000000000000000000" pitchFamily="2" charset="2"/>
              <a:buChar char="à"/>
            </a:pPr>
            <a:r>
              <a:rPr lang="nl-BE" dirty="0" smtClean="0">
                <a:sym typeface="Wingdings" panose="05000000000000000000" pitchFamily="2" charset="2"/>
              </a:rPr>
              <a:t>Ondersteunen</a:t>
            </a:r>
            <a:r>
              <a:rPr lang="nl-BE" baseline="0" dirty="0" smtClean="0">
                <a:sym typeface="Wingdings" panose="05000000000000000000" pitchFamily="2" charset="2"/>
              </a:rPr>
              <a:t> de jeugdwerksector</a:t>
            </a:r>
          </a:p>
          <a:p>
            <a:pPr marL="171450" indent="-171450">
              <a:buFont typeface="Wingdings" panose="05000000000000000000" pitchFamily="2" charset="2"/>
              <a:buChar char="à"/>
            </a:pPr>
            <a:r>
              <a:rPr lang="nl-BE" baseline="0" dirty="0" smtClean="0">
                <a:sym typeface="Wingdings" panose="05000000000000000000" pitchFamily="2" charset="2"/>
              </a:rPr>
              <a:t>Tussen overheid en jeugdwerksector</a:t>
            </a:r>
          </a:p>
          <a:p>
            <a:pPr marL="171450" indent="-171450">
              <a:buFont typeface="Wingdings" panose="05000000000000000000" pitchFamily="2" charset="2"/>
              <a:buChar char="à"/>
            </a:pPr>
            <a:endParaRPr lang="nl-BE" baseline="0" dirty="0" smtClean="0">
              <a:sym typeface="Wingdings" panose="05000000000000000000" pitchFamily="2" charset="2"/>
            </a:endParaRPr>
          </a:p>
          <a:p>
            <a:pPr marL="0" indent="0">
              <a:buFont typeface="Wingdings" panose="05000000000000000000" pitchFamily="2" charset="2"/>
              <a:buNone/>
            </a:pPr>
            <a:r>
              <a:rPr lang="nl-BE" b="1" baseline="0" dirty="0" smtClean="0">
                <a:sym typeface="Wingdings" panose="05000000000000000000" pitchFamily="2" charset="2"/>
              </a:rPr>
              <a:t>Organisaties</a:t>
            </a:r>
            <a:r>
              <a:rPr lang="nl-BE" baseline="0" dirty="0" smtClean="0">
                <a:sym typeface="Wingdings" panose="05000000000000000000" pitchFamily="2" charset="2"/>
              </a:rPr>
              <a:t>:</a:t>
            </a:r>
          </a:p>
          <a:p>
            <a:pPr marL="171450" indent="-171450">
              <a:buFont typeface="Arial" panose="020B0604020202020204" pitchFamily="34" charset="0"/>
              <a:buChar char="•"/>
            </a:pPr>
            <a:r>
              <a:rPr lang="nl-BE" dirty="0" smtClean="0">
                <a:sym typeface="Wingdings" panose="05000000000000000000" pitchFamily="2" charset="2"/>
              </a:rPr>
              <a:t>DA &amp; VJR: Vlaams</a:t>
            </a:r>
          </a:p>
          <a:p>
            <a:pPr marL="171450" indent="-171450">
              <a:buFont typeface="Arial" panose="020B0604020202020204" pitchFamily="34" charset="0"/>
              <a:buChar char="•"/>
            </a:pPr>
            <a:r>
              <a:rPr lang="nl-BE" dirty="0" err="1" smtClean="0">
                <a:sym typeface="Wingdings" panose="05000000000000000000" pitchFamily="2" charset="2"/>
              </a:rPr>
              <a:t>Jint</a:t>
            </a:r>
            <a:r>
              <a:rPr lang="nl-BE" dirty="0" smtClean="0">
                <a:sym typeface="Wingdings" panose="05000000000000000000" pitchFamily="2" charset="2"/>
              </a:rPr>
              <a:t>:</a:t>
            </a:r>
            <a:r>
              <a:rPr lang="nl-BE" baseline="0" dirty="0" smtClean="0">
                <a:sym typeface="Wingdings" panose="05000000000000000000" pitchFamily="2" charset="2"/>
              </a:rPr>
              <a:t> internationaal</a:t>
            </a:r>
          </a:p>
          <a:p>
            <a:pPr marL="171450" indent="-171450">
              <a:buFont typeface="Arial" panose="020B0604020202020204" pitchFamily="34" charset="0"/>
              <a:buChar char="•"/>
            </a:pPr>
            <a:r>
              <a:rPr lang="nl-BE" baseline="0" dirty="0" smtClean="0">
                <a:sym typeface="Wingdings" panose="05000000000000000000" pitchFamily="2" charset="2"/>
              </a:rPr>
              <a:t>VVJ: lokaal</a:t>
            </a:r>
          </a:p>
          <a:p>
            <a:pPr marL="171450" indent="-171450">
              <a:buFont typeface="Arial" panose="020B0604020202020204" pitchFamily="34" charset="0"/>
              <a:buChar char="•"/>
            </a:pPr>
            <a:r>
              <a:rPr lang="nl-BE" baseline="0" dirty="0" err="1" smtClean="0">
                <a:sym typeface="Wingdings" panose="05000000000000000000" pitchFamily="2" charset="2"/>
              </a:rPr>
              <a:t>KeKi</a:t>
            </a:r>
            <a:r>
              <a:rPr lang="nl-BE" baseline="0" dirty="0" smtClean="0">
                <a:sym typeface="Wingdings" panose="05000000000000000000" pitchFamily="2" charset="2"/>
              </a:rPr>
              <a:t> (kenniscentrum kinderrechten) en Kinderrechtencoalitie: kinderrechten</a:t>
            </a:r>
            <a:endParaRPr lang="nl-BE" dirty="0" smtClean="0">
              <a:sym typeface="Wingdings" panose="05000000000000000000" pitchFamily="2" charset="2"/>
            </a:endParaRPr>
          </a:p>
        </p:txBody>
      </p:sp>
      <p:sp>
        <p:nvSpPr>
          <p:cNvPr id="4" name="Tijdelijke aanduiding voor dianummer 3"/>
          <p:cNvSpPr>
            <a:spLocks noGrp="1"/>
          </p:cNvSpPr>
          <p:nvPr>
            <p:ph type="sldNum" sz="quarter" idx="10"/>
          </p:nvPr>
        </p:nvSpPr>
        <p:spPr/>
        <p:txBody>
          <a:bodyPr/>
          <a:lstStyle/>
          <a:p>
            <a:fld id="{47D8EAE9-8156-44DD-939C-D3A363BF238D}" type="slidenum">
              <a:rPr lang="nl-BE" smtClean="0"/>
              <a:t>16</a:t>
            </a:fld>
            <a:endParaRPr lang="nl-BE"/>
          </a:p>
        </p:txBody>
      </p:sp>
    </p:spTree>
    <p:extLst>
      <p:ext uri="{BB962C8B-B14F-4D97-AF65-F5344CB8AC3E}">
        <p14:creationId xmlns:p14="http://schemas.microsoft.com/office/powerpoint/2010/main" val="3853073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Terugblik</a:t>
            </a:r>
            <a:r>
              <a:rPr lang="nl-BE" baseline="0" dirty="0" smtClean="0"/>
              <a:t> op Vlaamse Jeugdwerklandschap: de 111 jeugdwerkorganisaties</a:t>
            </a:r>
          </a:p>
          <a:p>
            <a:endParaRPr lang="nl-BE" baseline="0" dirty="0" smtClean="0"/>
          </a:p>
          <a:p>
            <a:r>
              <a:rPr lang="nl-BE" b="1" baseline="0" dirty="0" smtClean="0"/>
              <a:t>Tijd voor vragen</a:t>
            </a:r>
            <a:r>
              <a:rPr lang="nl-BE" baseline="0" dirty="0" smtClean="0"/>
              <a:t>: is dit duidelijk of zijn er nog vragen?</a:t>
            </a:r>
          </a:p>
          <a:p>
            <a:pPr marL="171450" indent="-171450">
              <a:buFont typeface="Wingdings" panose="05000000000000000000" pitchFamily="2" charset="2"/>
              <a:buChar char="à"/>
            </a:pPr>
            <a:r>
              <a:rPr lang="nl-BE" baseline="0" dirty="0" smtClean="0">
                <a:sym typeface="Wingdings" panose="05000000000000000000" pitchFamily="2" charset="2"/>
              </a:rPr>
              <a:t>Heeft iedereen een idee waar de eigen jeugdwerkorganisatie zich bevindt? </a:t>
            </a:r>
          </a:p>
          <a:p>
            <a:pPr marL="171450" indent="-171450">
              <a:buFont typeface="Wingdings" panose="05000000000000000000" pitchFamily="2" charset="2"/>
              <a:buChar char="à"/>
            </a:pPr>
            <a:endParaRPr lang="nl-BE" baseline="0" dirty="0" smtClean="0">
              <a:sym typeface="Wingdings" panose="05000000000000000000" pitchFamily="2" charset="2"/>
            </a:endParaRPr>
          </a:p>
          <a:p>
            <a:pPr marL="0" indent="0">
              <a:buFont typeface="Wingdings" panose="05000000000000000000" pitchFamily="2" charset="2"/>
              <a:buNone/>
            </a:pPr>
            <a:r>
              <a:rPr lang="nl-BE" baseline="0" dirty="0" smtClean="0">
                <a:sym typeface="Wingdings" panose="05000000000000000000" pitchFamily="2" charset="2"/>
              </a:rPr>
              <a:t>Tijd voor overgang naar het </a:t>
            </a:r>
            <a:r>
              <a:rPr lang="nl-BE" b="1" baseline="0" dirty="0" smtClean="0">
                <a:sym typeface="Wingdings" panose="05000000000000000000" pitchFamily="2" charset="2"/>
              </a:rPr>
              <a:t>beleidsverhaal </a:t>
            </a:r>
            <a:r>
              <a:rPr lang="nl-BE" baseline="0" dirty="0" smtClean="0">
                <a:sym typeface="Wingdings" panose="05000000000000000000" pitchFamily="2" charset="2"/>
              </a:rPr>
              <a:t>achter de jeugdsector. </a:t>
            </a:r>
          </a:p>
        </p:txBody>
      </p:sp>
      <p:sp>
        <p:nvSpPr>
          <p:cNvPr id="4" name="Tijdelijke aanduiding voor dianummer 3"/>
          <p:cNvSpPr>
            <a:spLocks noGrp="1"/>
          </p:cNvSpPr>
          <p:nvPr>
            <p:ph type="sldNum" sz="quarter" idx="10"/>
          </p:nvPr>
        </p:nvSpPr>
        <p:spPr/>
        <p:txBody>
          <a:bodyPr/>
          <a:lstStyle/>
          <a:p>
            <a:fld id="{47D8EAE9-8156-44DD-939C-D3A363BF238D}" type="slidenum">
              <a:rPr lang="nl-BE" smtClean="0"/>
              <a:t>17</a:t>
            </a:fld>
            <a:endParaRPr lang="nl-BE"/>
          </a:p>
        </p:txBody>
      </p:sp>
    </p:spTree>
    <p:extLst>
      <p:ext uri="{BB962C8B-B14F-4D97-AF65-F5344CB8AC3E}">
        <p14:creationId xmlns:p14="http://schemas.microsoft.com/office/powerpoint/2010/main" val="2960902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B4FECA0A-9887-47E1-90DA-6F986FA82A65}" type="slidenum">
              <a:rPr lang="nl-BE" smtClean="0"/>
              <a:t>23</a:t>
            </a:fld>
            <a:endParaRPr lang="nl-BE"/>
          </a:p>
        </p:txBody>
      </p:sp>
    </p:spTree>
    <p:extLst>
      <p:ext uri="{BB962C8B-B14F-4D97-AF65-F5344CB8AC3E}">
        <p14:creationId xmlns:p14="http://schemas.microsoft.com/office/powerpoint/2010/main" val="1380709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Ambrassade bestaat bij gratie van het Vlaams decreet</a:t>
            </a:r>
            <a:r>
              <a:rPr lang="nl-BE" baseline="0" dirty="0" smtClean="0"/>
              <a:t> voor jeugd- en kinderrechtenbeleid.</a:t>
            </a:r>
          </a:p>
          <a:p>
            <a:r>
              <a:rPr lang="nl-BE" baseline="0" dirty="0" smtClean="0"/>
              <a:t>In dit decreet krijgt het 3 bijzondere opdrachten mee:</a:t>
            </a:r>
          </a:p>
          <a:p>
            <a:pPr marL="171450" indent="-171450">
              <a:buFont typeface="Arial" panose="020B0604020202020204" pitchFamily="34" charset="0"/>
              <a:buChar char="•"/>
            </a:pPr>
            <a:r>
              <a:rPr lang="nl-BE" b="1" baseline="0" dirty="0" smtClean="0"/>
              <a:t>Vlaams jeugdwerk ondersteunen </a:t>
            </a:r>
            <a:r>
              <a:rPr lang="nl-BE" baseline="0" dirty="0" smtClean="0"/>
              <a:t>(commissie jeugdwerk, jeugdwerkbeleid, ondersteuning door vorming, training, tools, uitwisseling, producten, … te ontwikkelen).</a:t>
            </a:r>
          </a:p>
          <a:p>
            <a:pPr marL="171450" indent="-171450">
              <a:buFont typeface="Arial" panose="020B0604020202020204" pitchFamily="34" charset="0"/>
              <a:buChar char="•"/>
            </a:pPr>
            <a:r>
              <a:rPr lang="nl-BE" b="1" baseline="0" dirty="0" smtClean="0"/>
              <a:t>Vlaamse Jeugdraad ondersteunen </a:t>
            </a:r>
            <a:r>
              <a:rPr lang="nl-BE" baseline="0" dirty="0" smtClean="0"/>
              <a:t>(Vlaamse Jeugdraad is een onafhankelijke vereniging en het officiële adviesorgaan voor de Vlaamse regering)</a:t>
            </a:r>
          </a:p>
          <a:p>
            <a:pPr marL="171450" indent="-171450">
              <a:buFont typeface="Arial" panose="020B0604020202020204" pitchFamily="34" charset="0"/>
              <a:buChar char="•"/>
            </a:pPr>
            <a:r>
              <a:rPr lang="nl-BE" b="1" baseline="0" dirty="0" err="1" smtClean="0"/>
              <a:t>Jeugdinfolandschap</a:t>
            </a:r>
            <a:r>
              <a:rPr lang="nl-BE" b="1" baseline="0" dirty="0" smtClean="0"/>
              <a:t> coördineren </a:t>
            </a:r>
            <a:r>
              <a:rPr lang="nl-BE" baseline="0" dirty="0" smtClean="0"/>
              <a:t>(Samen met andere (jeugdwerk) maken we de jongerengids, geven vorm aan het </a:t>
            </a:r>
            <a:r>
              <a:rPr lang="nl-BE" baseline="0" dirty="0" err="1" smtClean="0"/>
              <a:t>trusty</a:t>
            </a:r>
            <a:r>
              <a:rPr lang="nl-BE" baseline="0" dirty="0" smtClean="0"/>
              <a:t>-label (een label om aan te geven dat je als organisatie betrouwbare info schrijft en een aantal regels in acht neemt), hebben we een </a:t>
            </a:r>
            <a:r>
              <a:rPr lang="nl-BE" baseline="0" dirty="0" err="1" smtClean="0"/>
              <a:t>jeugdinfotheek</a:t>
            </a:r>
            <a:r>
              <a:rPr lang="nl-BE" baseline="0" dirty="0" smtClean="0"/>
              <a:t> en organiseren we een commissie jeugdinfo.) [jeugdinfo maakt momenteel een evolutie door en lanceert een volledig nieuw informatieplatform onder de naam WATWAT)</a:t>
            </a:r>
          </a:p>
          <a:p>
            <a:pPr marL="171450" indent="-171450">
              <a:buFont typeface="Arial" panose="020B0604020202020204" pitchFamily="34" charset="0"/>
              <a:buChar char="•"/>
            </a:pPr>
            <a:endParaRPr lang="nl-BE" baseline="0" dirty="0" smtClean="0"/>
          </a:p>
          <a:p>
            <a:pPr marL="0" indent="0">
              <a:buFont typeface="Arial" panose="020B0604020202020204" pitchFamily="34" charset="0"/>
              <a:buNone/>
            </a:pPr>
            <a:r>
              <a:rPr lang="nl-BE" baseline="0" dirty="0" smtClean="0"/>
              <a:t>De Ambrassade doet meer dan deze 3 opdrachten. Ze werkt ook aan 4 kerndoelen en ontwikkelt hier projecten rond de thema’s </a:t>
            </a:r>
            <a:r>
              <a:rPr lang="nl-BE" b="1" baseline="0" dirty="0" smtClean="0"/>
              <a:t>armoede, werk, ruimte en leren. </a:t>
            </a:r>
            <a:r>
              <a:rPr lang="nl-BE" b="0" baseline="0" dirty="0" smtClean="0"/>
              <a:t>Op deze manier zet de Ambrassade in op breed jeugdbeleid. In de Ambrassade komen jeugdbeleid en jeugdwerkbeleid samen.</a:t>
            </a:r>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3</a:t>
            </a:fld>
            <a:endParaRPr lang="nl-BE"/>
          </a:p>
        </p:txBody>
      </p:sp>
    </p:spTree>
    <p:extLst>
      <p:ext uri="{BB962C8B-B14F-4D97-AF65-F5344CB8AC3E}">
        <p14:creationId xmlns:p14="http://schemas.microsoft.com/office/powerpoint/2010/main" val="273461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Jeugdwerkondersteuning doen we op 4 </a:t>
            </a:r>
            <a:r>
              <a:rPr lang="nl-BE" dirty="0" err="1" smtClean="0"/>
              <a:t>niveau’s</a:t>
            </a:r>
            <a:r>
              <a:rPr lang="nl-BE" dirty="0" smtClean="0"/>
              <a:t>:</a:t>
            </a:r>
          </a:p>
          <a:p>
            <a:endParaRPr lang="nl-BE" dirty="0" smtClean="0"/>
          </a:p>
          <a:p>
            <a:r>
              <a:rPr lang="nl-BE" dirty="0" smtClean="0"/>
              <a:t>De individuele jeugdwerker door vorming, intervisie</a:t>
            </a:r>
            <a:r>
              <a:rPr lang="nl-BE" baseline="0" dirty="0" smtClean="0"/>
              <a:t> &amp; </a:t>
            </a:r>
            <a:r>
              <a:rPr lang="nl-BE" baseline="0" dirty="0" err="1" smtClean="0"/>
              <a:t>collegagroepen</a:t>
            </a:r>
            <a:r>
              <a:rPr lang="nl-BE" baseline="0" dirty="0" smtClean="0"/>
              <a:t>, cursus, …</a:t>
            </a:r>
          </a:p>
          <a:p>
            <a:r>
              <a:rPr lang="nl-BE" baseline="0" dirty="0" smtClean="0"/>
              <a:t>De jeugdwerkorganisaties door informatie, producten, studiedagen, advies en begeleiding, …</a:t>
            </a:r>
          </a:p>
          <a:p>
            <a:r>
              <a:rPr lang="nl-BE" baseline="0" dirty="0" smtClean="0"/>
              <a:t>De jeugdwerksector door de commissie jeugdwerk, advies over jeugd(werk)beleid, …</a:t>
            </a:r>
          </a:p>
          <a:p>
            <a:r>
              <a:rPr lang="nl-BE" baseline="0" dirty="0" smtClean="0"/>
              <a:t>We hebben een bijzondere aandacht om ook een netwerkfunctie op ons te nemen en organisaties binnen en buiten de sector met elkaar te verbinden.</a:t>
            </a:r>
          </a:p>
          <a:p>
            <a:endParaRPr lang="nl-BE" baseline="0" dirty="0" smtClean="0"/>
          </a:p>
          <a:p>
            <a:r>
              <a:rPr lang="nl-BE" baseline="0" dirty="0" smtClean="0"/>
              <a:t>Onze gehele dienstverlening kan je altijd terugvinden in onze ‘</a:t>
            </a:r>
            <a:r>
              <a:rPr lang="nl-BE" baseline="0" dirty="0" err="1" smtClean="0"/>
              <a:t>Ambriage</a:t>
            </a:r>
            <a:r>
              <a:rPr lang="nl-BE" baseline="0" dirty="0" smtClean="0"/>
              <a:t>’.</a:t>
            </a:r>
            <a:endParaRPr lang="nl-BE" dirty="0" smtClean="0"/>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4</a:t>
            </a:fld>
            <a:endParaRPr lang="nl-BE"/>
          </a:p>
        </p:txBody>
      </p:sp>
    </p:spTree>
    <p:extLst>
      <p:ext uri="{BB962C8B-B14F-4D97-AF65-F5344CB8AC3E}">
        <p14:creationId xmlns:p14="http://schemas.microsoft.com/office/powerpoint/2010/main" val="97398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3 belangrijke bijeenkomsten</a:t>
            </a:r>
            <a:r>
              <a:rPr lang="nl-BE" baseline="0" dirty="0" smtClean="0"/>
              <a:t> komen samen op de Ambrassade, opnieuw gekoppeld aan 3 kernopdrachten:</a:t>
            </a:r>
          </a:p>
          <a:p>
            <a:r>
              <a:rPr lang="nl-BE" b="1" baseline="0" dirty="0" smtClean="0"/>
              <a:t>Vlaamse Jeugdraad </a:t>
            </a:r>
            <a:r>
              <a:rPr lang="nl-BE" baseline="0" dirty="0" smtClean="0"/>
              <a:t>(die onafhankelijk is, maar ondersteund wordt door de Ambrassade).</a:t>
            </a:r>
          </a:p>
          <a:p>
            <a:r>
              <a:rPr lang="nl-BE" b="1" baseline="0" dirty="0" smtClean="0"/>
              <a:t>De commissie jeugdwerk</a:t>
            </a:r>
            <a:r>
              <a:rPr lang="nl-BE" baseline="0" dirty="0" smtClean="0"/>
              <a:t>, waar de jeugdwerksector zich verzameld.</a:t>
            </a:r>
          </a:p>
          <a:p>
            <a:r>
              <a:rPr lang="nl-BE" b="1" baseline="0" dirty="0" smtClean="0"/>
              <a:t>De commissie jeugdinfo </a:t>
            </a:r>
            <a:r>
              <a:rPr lang="nl-BE" baseline="0" dirty="0" smtClean="0"/>
              <a:t>die het </a:t>
            </a:r>
            <a:r>
              <a:rPr lang="nl-BE" baseline="0" dirty="0" err="1" smtClean="0"/>
              <a:t>jeugdinfolandschap</a:t>
            </a:r>
            <a:r>
              <a:rPr lang="nl-BE" baseline="0" dirty="0" smtClean="0"/>
              <a:t> coördineert.</a:t>
            </a:r>
          </a:p>
          <a:p>
            <a:endParaRPr lang="nl-BE" baseline="0" dirty="0" smtClean="0"/>
          </a:p>
          <a:p>
            <a:r>
              <a:rPr lang="nl-BE" baseline="0" dirty="0" smtClean="0"/>
              <a:t>De Ambrassade staat in nauw contact met de minister van jeugd en zijn administratie. En we houden stevige contact met verschillende andere jeugdbeleidsactoren en andere bovenbouwactoren.</a:t>
            </a:r>
          </a:p>
          <a:p>
            <a:endParaRPr lang="nl-BE" baseline="0" dirty="0" smtClean="0"/>
          </a:p>
          <a:p>
            <a:r>
              <a:rPr lang="nl-BE" baseline="0" dirty="0" smtClean="0"/>
              <a:t>Op die manier zorgen we voor een schakelfunctie tussen overheid en het “veld”</a:t>
            </a:r>
            <a:endParaRPr lang="nl-BE" dirty="0" smtClean="0"/>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5</a:t>
            </a:fld>
            <a:endParaRPr lang="nl-BE"/>
          </a:p>
        </p:txBody>
      </p:sp>
    </p:spTree>
    <p:extLst>
      <p:ext uri="{BB962C8B-B14F-4D97-AF65-F5344CB8AC3E}">
        <p14:creationId xmlns:p14="http://schemas.microsoft.com/office/powerpoint/2010/main" val="283059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effectLst/>
                <a:latin typeface="+mn-lt"/>
                <a:ea typeface="+mn-ea"/>
                <a:cs typeface="+mn-cs"/>
              </a:rPr>
              <a:t>TEAMMISSIE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200" dirty="0" smtClean="0">
                <a:solidFill>
                  <a:schemeClr val="tx1"/>
                </a:solidFill>
                <a:effectLst/>
                <a:latin typeface="+mn-lt"/>
                <a:ea typeface="+mn-ea"/>
                <a:cs typeface="+mn-cs"/>
              </a:rPr>
              <a:t>Team jeugdwerk ondersteunt de jeugdwerker, jeugdwerkorganisaties en de jeugdwerksector door te vormen, informeren, inspireren, verbinden, beleid te beïnvloeden,… om kwaliteitsvol jeugdwerk in al zijn facetten te realiseren.</a:t>
            </a:r>
            <a:endParaRPr lang="nl-BE" sz="12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6</a:t>
            </a:fld>
            <a:endParaRPr lang="nl-BE"/>
          </a:p>
        </p:txBody>
      </p:sp>
    </p:spTree>
    <p:extLst>
      <p:ext uri="{BB962C8B-B14F-4D97-AF65-F5344CB8AC3E}">
        <p14:creationId xmlns:p14="http://schemas.microsoft.com/office/powerpoint/2010/main" val="1163478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BE" baseline="0" dirty="0" smtClean="0"/>
              <a:t>109 =  104 jeugdverenigingen verspreid over de 4 werksoorten + 5 bovenbouw organisaties</a:t>
            </a:r>
          </a:p>
          <a:p>
            <a:pPr marL="228600" indent="-228600">
              <a:buAutoNum type="arabicPeriod"/>
            </a:pPr>
            <a:r>
              <a:rPr lang="nl-BE" baseline="0" dirty="0" smtClean="0"/>
              <a:t>+/- 6000 jeugdwerkinitiatieven worden er georganiseerd (</a:t>
            </a:r>
            <a:r>
              <a:rPr lang="nl-BE" baseline="0" dirty="0" err="1" smtClean="0"/>
              <a:t>cfr</a:t>
            </a:r>
            <a:r>
              <a:rPr lang="nl-BE" baseline="0" dirty="0" smtClean="0"/>
              <a:t>. Cijferboek lokaal: jeugddiensten tellen al hun lokale </a:t>
            </a:r>
            <a:r>
              <a:rPr lang="nl-BE" baseline="0" dirty="0" err="1" smtClean="0"/>
              <a:t>jeugdintiatieven</a:t>
            </a:r>
            <a:r>
              <a:rPr lang="nl-BE" baseline="0" dirty="0" smtClean="0"/>
              <a:t> op = 5.635 [2013?] (waarvan 4.421 particulier en 1.214 gemeentelijk).</a:t>
            </a:r>
          </a:p>
          <a:p>
            <a:pPr marL="228600" indent="-228600">
              <a:buAutoNum type="arabicPeriod"/>
            </a:pPr>
            <a:r>
              <a:rPr lang="nl-BE" baseline="0" dirty="0" smtClean="0"/>
              <a:t>We veronderstellen dat er zeker 1.000.000 kinderen in contact komen met j(500.000 + 500.000) = 1mlj van 2,3 </a:t>
            </a:r>
            <a:r>
              <a:rPr lang="nl-BE" baseline="0" dirty="0" err="1" smtClean="0"/>
              <a:t>mlj</a:t>
            </a:r>
            <a:r>
              <a:rPr lang="nl-BE" baseline="0" dirty="0" smtClean="0"/>
              <a:t> K&amp;J 0-29 in Vlaanderen en Brussel</a:t>
            </a:r>
          </a:p>
          <a:p>
            <a:pPr marL="228600" indent="-228600">
              <a:buAutoNum type="arabicPeriod"/>
            </a:pPr>
            <a:r>
              <a:rPr lang="nl-BE" baseline="0" dirty="0" smtClean="0"/>
              <a:t>Attestering = 7400 die effectief hun attest hebben geheeld (deelname ligt veel hoger)</a:t>
            </a:r>
          </a:p>
          <a:p>
            <a:pPr marL="228600" indent="-228600">
              <a:buAutoNum type="arabicPeriod"/>
            </a:pPr>
            <a:r>
              <a:rPr lang="nl-BE" baseline="0" dirty="0" smtClean="0"/>
              <a:t>Hoeveel beroepskrachten zijn er in het jeugdwerk (pc.329) &gt; 2319 VTE, 3255 koppen (2013)</a:t>
            </a:r>
          </a:p>
          <a:p>
            <a:pPr marL="228600" indent="-228600">
              <a:buAutoNum type="arabicPeriod"/>
            </a:pPr>
            <a:r>
              <a:rPr lang="nl-BE" baseline="0" dirty="0" smtClean="0"/>
              <a:t>0,1% van het budget van de Vlaamse regering gaat rechtstreeks naar jeugdbeleid</a:t>
            </a:r>
          </a:p>
          <a:p>
            <a:pPr marL="228600" indent="-228600">
              <a:buAutoNum type="arabicPeriod"/>
            </a:pPr>
            <a:endParaRPr lang="nl-BE" baseline="0" dirty="0" smtClean="0"/>
          </a:p>
          <a:p>
            <a:pPr marL="228600" indent="-228600">
              <a:buAutoNum type="arabicPeriod"/>
            </a:pPr>
            <a:endParaRPr lang="nl-BE" baseline="0" dirty="0" smtClean="0"/>
          </a:p>
          <a:p>
            <a:pPr marL="228600" indent="-228600">
              <a:buAutoNum type="arabicPeriod"/>
            </a:pPr>
            <a:endParaRPr lang="nl-BE" dirty="0" smtClean="0"/>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7</a:t>
            </a:fld>
            <a:endParaRPr lang="nl-BE"/>
          </a:p>
        </p:txBody>
      </p:sp>
    </p:spTree>
    <p:extLst>
      <p:ext uri="{BB962C8B-B14F-4D97-AF65-F5344CB8AC3E}">
        <p14:creationId xmlns:p14="http://schemas.microsoft.com/office/powerpoint/2010/main" val="3614283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dirty="0" smtClean="0">
                <a:solidFill>
                  <a:schemeClr val="tx1"/>
                </a:solidFill>
                <a:effectLst/>
                <a:latin typeface="+mn-lt"/>
                <a:ea typeface="+mn-ea"/>
                <a:cs typeface="+mn-cs"/>
              </a:rPr>
              <a:t>Niet vergeten dat hier</a:t>
            </a:r>
            <a:r>
              <a:rPr lang="nl-BE" sz="1200" b="0" i="0" kern="1200" baseline="0" dirty="0" smtClean="0">
                <a:solidFill>
                  <a:schemeClr val="tx1"/>
                </a:solidFill>
                <a:effectLst/>
                <a:latin typeface="+mn-lt"/>
                <a:ea typeface="+mn-ea"/>
                <a:cs typeface="+mn-cs"/>
              </a:rPr>
              <a:t> nog veel regionaal en plaatselijk jeugdwerk al dan niet kan onder vallen.</a:t>
            </a:r>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8</a:t>
            </a:fld>
            <a:endParaRPr lang="nl-BE"/>
          </a:p>
        </p:txBody>
      </p:sp>
    </p:spTree>
    <p:extLst>
      <p:ext uri="{BB962C8B-B14F-4D97-AF65-F5344CB8AC3E}">
        <p14:creationId xmlns:p14="http://schemas.microsoft.com/office/powerpoint/2010/main" val="305586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dirty="0" smtClean="0"/>
              <a:t>Landelijk jeugdwerk: </a:t>
            </a:r>
            <a:r>
              <a:rPr lang="nl-BE" b="0" i="0" dirty="0" smtClean="0"/>
              <a:t>basis</a:t>
            </a:r>
            <a:r>
              <a:rPr lang="nl-BE" b="0" i="0" baseline="0" dirty="0" smtClean="0"/>
              <a:t> van het jeugdwerk, hier bevinden de grote/historisch gegroeide jeugdbewegingen zich</a:t>
            </a:r>
            <a:endParaRPr lang="nl-BE" b="0" i="0" dirty="0" smtClean="0"/>
          </a:p>
          <a:p>
            <a:pPr marL="171450" indent="-171450">
              <a:buFont typeface="Arial" panose="020B0604020202020204" pitchFamily="34" charset="0"/>
              <a:buChar char="•"/>
            </a:pPr>
            <a:r>
              <a:rPr lang="nl-BE" b="0" i="0" dirty="0" smtClean="0"/>
              <a:t>Begeleiding lokale jeugdwerkinitiatieven</a:t>
            </a:r>
          </a:p>
          <a:p>
            <a:pPr marL="171450" indent="-171450">
              <a:buFont typeface="Arial" panose="020B0604020202020204" pitchFamily="34" charset="0"/>
              <a:buChar char="•"/>
            </a:pPr>
            <a:r>
              <a:rPr lang="nl-BE" b="0" i="0" dirty="0" smtClean="0"/>
              <a:t>Organiseren</a:t>
            </a:r>
            <a:r>
              <a:rPr lang="nl-BE" b="0" i="0" baseline="0" dirty="0" smtClean="0"/>
              <a:t> van activiteitenaanbod voor de jeugd</a:t>
            </a:r>
          </a:p>
          <a:p>
            <a:pPr marL="171450" indent="-171450">
              <a:buFont typeface="Arial" panose="020B0604020202020204" pitchFamily="34" charset="0"/>
              <a:buChar char="•"/>
            </a:pPr>
            <a:r>
              <a:rPr lang="nl-BE" b="0" i="0" baseline="0" dirty="0" smtClean="0"/>
              <a:t>Vorming van jeugdwerkers</a:t>
            </a:r>
          </a:p>
          <a:p>
            <a:pPr marL="171450" indent="-171450">
              <a:buFont typeface="Arial" panose="020B0604020202020204" pitchFamily="34" charset="0"/>
              <a:buChar char="•"/>
            </a:pPr>
            <a:endParaRPr lang="nl-BE" b="0" i="0" baseline="0" dirty="0" smtClean="0"/>
          </a:p>
          <a:p>
            <a:pPr marL="0" indent="0">
              <a:buFont typeface="Arial" panose="020B0604020202020204" pitchFamily="34" charset="0"/>
              <a:buNone/>
            </a:pPr>
            <a:r>
              <a:rPr lang="nl-BE" b="0" i="0" baseline="0" dirty="0" smtClean="0"/>
              <a:t>Grote groep met</a:t>
            </a:r>
            <a:r>
              <a:rPr lang="nl-BE" b="1" i="0" baseline="0" dirty="0" smtClean="0"/>
              <a:t> diverse </a:t>
            </a:r>
            <a:r>
              <a:rPr lang="nl-BE" b="0" i="0" baseline="0" dirty="0" smtClean="0"/>
              <a:t>jeugdwerkorganisaties:</a:t>
            </a:r>
          </a:p>
          <a:p>
            <a:pPr marL="171450" indent="-171450">
              <a:buFont typeface="Arial" panose="020B0604020202020204" pitchFamily="34" charset="0"/>
              <a:buChar char="•"/>
            </a:pPr>
            <a:r>
              <a:rPr lang="nl-BE" b="0" i="0" dirty="0" smtClean="0"/>
              <a:t>Jeugdwelzijnswerk: veel inbreng van professionals</a:t>
            </a:r>
          </a:p>
          <a:p>
            <a:pPr marL="171450" indent="-171450">
              <a:buFont typeface="Arial" panose="020B0604020202020204" pitchFamily="34" charset="0"/>
              <a:buChar char="•"/>
            </a:pPr>
            <a:r>
              <a:rPr lang="nl-BE" b="0" i="0" dirty="0" smtClean="0"/>
              <a:t>Taalvakanties</a:t>
            </a:r>
          </a:p>
          <a:p>
            <a:pPr marL="171450" indent="-171450">
              <a:buFont typeface="Arial" panose="020B0604020202020204" pitchFamily="34" charset="0"/>
              <a:buChar char="•"/>
            </a:pPr>
            <a:r>
              <a:rPr lang="nl-BE" b="0" i="0" dirty="0" smtClean="0"/>
              <a:t>Buitenlandse</a:t>
            </a:r>
            <a:r>
              <a:rPr lang="nl-BE" b="0" i="0" baseline="0" dirty="0" smtClean="0"/>
              <a:t> reisorganisaties</a:t>
            </a:r>
          </a:p>
          <a:p>
            <a:pPr marL="171450" indent="-171450">
              <a:buFont typeface="Arial" panose="020B0604020202020204" pitchFamily="34" charset="0"/>
              <a:buChar char="•"/>
            </a:pPr>
            <a:r>
              <a:rPr lang="nl-BE" b="0" i="0" baseline="0" dirty="0" smtClean="0"/>
              <a:t>Mutualiteiten</a:t>
            </a:r>
          </a:p>
          <a:p>
            <a:pPr marL="171450" indent="-171450">
              <a:buFont typeface="Arial" panose="020B0604020202020204" pitchFamily="34" charset="0"/>
              <a:buChar char="•"/>
            </a:pPr>
            <a:r>
              <a:rPr lang="nl-BE" b="0" i="0" baseline="0" dirty="0" smtClean="0"/>
              <a:t>Wetenschap en outdoor</a:t>
            </a:r>
          </a:p>
          <a:p>
            <a:pPr marL="171450" indent="-171450">
              <a:buFont typeface="Arial" panose="020B0604020202020204" pitchFamily="34" charset="0"/>
              <a:buChar char="•"/>
            </a:pPr>
            <a:r>
              <a:rPr lang="nl-BE" b="0" i="0" baseline="0" dirty="0" smtClean="0"/>
              <a:t>Sportvakanties</a:t>
            </a:r>
          </a:p>
          <a:p>
            <a:pPr marL="171450" indent="-171450">
              <a:buFont typeface="Arial" panose="020B0604020202020204" pitchFamily="34" charset="0"/>
              <a:buChar char="•"/>
            </a:pPr>
            <a:r>
              <a:rPr lang="nl-BE" b="0" i="0" baseline="0" dirty="0" smtClean="0"/>
              <a:t>Vroegere jeugddiensten</a:t>
            </a:r>
            <a:endParaRPr lang="nl-BE" b="0" i="0" dirty="0" smtClean="0"/>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9</a:t>
            </a:fld>
            <a:endParaRPr lang="nl-BE"/>
          </a:p>
        </p:txBody>
      </p:sp>
    </p:spTree>
    <p:extLst>
      <p:ext uri="{BB962C8B-B14F-4D97-AF65-F5344CB8AC3E}">
        <p14:creationId xmlns:p14="http://schemas.microsoft.com/office/powerpoint/2010/main" val="416583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err="1" smtClean="0"/>
              <a:t>Cultuureducatieve</a:t>
            </a:r>
            <a:r>
              <a:rPr lang="nl-BE" b="1" dirty="0" smtClean="0"/>
              <a:t> verenigingen</a:t>
            </a:r>
          </a:p>
          <a:p>
            <a:pPr marL="171450" indent="-171450">
              <a:buFont typeface="Arial" panose="020B0604020202020204" pitchFamily="34" charset="0"/>
              <a:buChar char="•"/>
            </a:pPr>
            <a:r>
              <a:rPr lang="nl-BE" b="0" dirty="0" smtClean="0"/>
              <a:t>Artistieke creativiteit</a:t>
            </a:r>
            <a:r>
              <a:rPr lang="nl-BE" b="0" baseline="0" dirty="0" smtClean="0"/>
              <a:t> van jeugd stimuleren</a:t>
            </a:r>
          </a:p>
          <a:p>
            <a:pPr marL="171450" indent="-171450">
              <a:buFont typeface="Arial" panose="020B0604020202020204" pitchFamily="34" charset="0"/>
              <a:buChar char="•"/>
            </a:pPr>
            <a:r>
              <a:rPr lang="nl-BE" b="0" baseline="0" dirty="0" smtClean="0"/>
              <a:t>Kinderen de kans om taal van de kunsten te leren gebruiken</a:t>
            </a:r>
          </a:p>
          <a:p>
            <a:pPr marL="171450" indent="-171450">
              <a:buFont typeface="Arial" panose="020B0604020202020204" pitchFamily="34" charset="0"/>
              <a:buChar char="•"/>
            </a:pPr>
            <a:endParaRPr lang="nl-BE" b="0" baseline="0" dirty="0" smtClean="0"/>
          </a:p>
          <a:p>
            <a:pPr marL="171450" indent="-171450">
              <a:buFont typeface="Arial" panose="020B0604020202020204" pitchFamily="34" charset="0"/>
              <a:buChar char="•"/>
            </a:pPr>
            <a:endParaRPr lang="nl-BE" b="0" baseline="0" dirty="0" smtClean="0"/>
          </a:p>
          <a:p>
            <a:pPr marL="0" indent="0">
              <a:buFont typeface="Arial" panose="020B0604020202020204" pitchFamily="34" charset="0"/>
              <a:buNone/>
            </a:pPr>
            <a:r>
              <a:rPr lang="nl-BE" b="1" baseline="0" dirty="0" smtClean="0"/>
              <a:t>Voorbeeld</a:t>
            </a:r>
            <a:r>
              <a:rPr lang="nl-BE" b="0" baseline="0" dirty="0" smtClean="0"/>
              <a:t>: Kunsteducatie– Dansorganisaties – theaterorganisaties - Circus</a:t>
            </a:r>
          </a:p>
          <a:p>
            <a:pPr marL="0" indent="0">
              <a:buFont typeface="Arial" panose="020B0604020202020204" pitchFamily="34" charset="0"/>
              <a:buNone/>
            </a:pPr>
            <a:endParaRPr lang="nl-BE" b="0" baseline="0" dirty="0" smtClean="0"/>
          </a:p>
          <a:p>
            <a:pPr marL="0" indent="0">
              <a:buFont typeface="Arial" panose="020B0604020202020204" pitchFamily="34" charset="0"/>
              <a:buNone/>
            </a:pPr>
            <a:r>
              <a:rPr lang="nl-BE" b="1" baseline="0" dirty="0" smtClean="0"/>
              <a:t>Cultuur</a:t>
            </a:r>
            <a:endParaRPr lang="nl-BE" b="1" dirty="0" smtClean="0"/>
          </a:p>
          <a:p>
            <a:endParaRPr lang="en-US" dirty="0"/>
          </a:p>
        </p:txBody>
      </p:sp>
      <p:sp>
        <p:nvSpPr>
          <p:cNvPr id="4" name="Tijdelijke aanduiding voor dianummer 3"/>
          <p:cNvSpPr>
            <a:spLocks noGrp="1"/>
          </p:cNvSpPr>
          <p:nvPr>
            <p:ph type="sldNum" sz="quarter" idx="10"/>
          </p:nvPr>
        </p:nvSpPr>
        <p:spPr/>
        <p:txBody>
          <a:bodyPr/>
          <a:lstStyle/>
          <a:p>
            <a:fld id="{1FB13BDA-0C7D-B547-A5A0-BF9B293A34A1}" type="slidenum">
              <a:rPr lang="nl-BE" smtClean="0"/>
              <a:t>11</a:t>
            </a:fld>
            <a:endParaRPr lang="nl-BE"/>
          </a:p>
        </p:txBody>
      </p:sp>
    </p:spTree>
    <p:extLst>
      <p:ext uri="{BB962C8B-B14F-4D97-AF65-F5344CB8AC3E}">
        <p14:creationId xmlns:p14="http://schemas.microsoft.com/office/powerpoint/2010/main" val="4225161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zonder beeld">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7FEC4BC-1EF1-3E46-9439-F281DA096144}"/>
              </a:ext>
            </a:extLst>
          </p:cNvPr>
          <p:cNvSpPr>
            <a:spLocks noGrp="1"/>
          </p:cNvSpPr>
          <p:nvPr>
            <p:ph type="ctrTitle" hasCustomPrompt="1"/>
          </p:nvPr>
        </p:nvSpPr>
        <p:spPr>
          <a:xfrm>
            <a:off x="1524000" y="1833974"/>
            <a:ext cx="9144000" cy="702989"/>
          </a:xfrm>
          <a:prstGeom prst="rect">
            <a:avLst/>
          </a:prstGeom>
        </p:spPr>
        <p:txBody>
          <a:bodyPr anchor="b">
            <a:normAutofit/>
          </a:bodyPr>
          <a:lstStyle>
            <a:lvl1pPr algn="ctr">
              <a:defRPr sz="4000">
                <a:solidFill>
                  <a:schemeClr val="bg1"/>
                </a:solidFill>
              </a:defRPr>
            </a:lvl1pPr>
          </a:lstStyle>
          <a:p>
            <a:r>
              <a:rPr lang="nl-NL" dirty="0"/>
              <a:t>TITEL POWERPOINT</a:t>
            </a:r>
            <a:endParaRPr lang="nl-BE" dirty="0"/>
          </a:p>
        </p:txBody>
      </p:sp>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1524000" y="2793810"/>
            <a:ext cx="9144000" cy="1177780"/>
          </a:xfrm>
        </p:spPr>
        <p:txBody>
          <a:bodyPr/>
          <a:lstStyle>
            <a:lvl1pPr marL="0" indent="0" algn="ctr">
              <a:buNone/>
              <a:defRPr sz="2400" b="0" i="0" spc="300" baseline="0">
                <a:solidFill>
                  <a:schemeClr val="bg1"/>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pic>
        <p:nvPicPr>
          <p:cNvPr id="10" name="Afbeelding 9">
            <a:extLst>
              <a:ext uri="{FF2B5EF4-FFF2-40B4-BE49-F238E27FC236}">
                <a16:creationId xmlns:a16="http://schemas.microsoft.com/office/drawing/2014/main" xmlns="" id="{F2FD23A1-34AB-2F4A-AA75-780131F0689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3"/>
          <a:stretch>
            <a:fillRect/>
          </a:stretch>
        </p:blipFill>
        <p:spPr>
          <a:xfrm>
            <a:off x="5356740" y="4814047"/>
            <a:ext cx="1429950" cy="1416253"/>
          </a:xfrm>
          <a:prstGeom prst="rect">
            <a:avLst/>
          </a:prstGeom>
        </p:spPr>
      </p:pic>
    </p:spTree>
    <p:extLst>
      <p:ext uri="{BB962C8B-B14F-4D97-AF65-F5344CB8AC3E}">
        <p14:creationId xmlns:p14="http://schemas.microsoft.com/office/powerpoint/2010/main" val="3983832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ekstslide met tijdlijn 2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flipH="1">
            <a:off x="1368942" y="1979613"/>
            <a:ext cx="1" cy="1917684"/>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061952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kstslide met tijdlijn 3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flipH="1">
            <a:off x="1360967" y="1979613"/>
            <a:ext cx="7975" cy="2627898"/>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xmlns="" id="{BBB6BEAA-4C77-BF48-BCB4-9A9B3D9A8822}"/>
              </a:ext>
            </a:extLst>
          </p:cNvPr>
          <p:cNvCxnSpPr>
            <a:cxnSpLocks/>
          </p:cNvCxnSpPr>
          <p:nvPr userDrawn="1"/>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1403300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kstslide met tijdlijn 4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a:off x="1368942" y="1979613"/>
            <a:ext cx="0" cy="3178313"/>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xmlns="" id="{BBB6BEAA-4C77-BF48-BCB4-9A9B3D9A8822}"/>
              </a:ext>
            </a:extLst>
          </p:cNvPr>
          <p:cNvCxnSpPr>
            <a:cxnSpLocks/>
          </p:cNvCxnSpPr>
          <p:nvPr userDrawn="1"/>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xmlns="" id="{BE336692-DF23-5A47-B191-3F0123E71FFC}"/>
              </a:ext>
            </a:extLst>
          </p:cNvPr>
          <p:cNvCxnSpPr>
            <a:cxnSpLocks/>
          </p:cNvCxnSpPr>
          <p:nvPr userDrawn="1"/>
        </p:nvCxnSpPr>
        <p:spPr>
          <a:xfrm>
            <a:off x="1378722" y="453881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14481339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lide met tijdlijn 5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a:off x="1368942" y="1979613"/>
            <a:ext cx="8213" cy="3754760"/>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xmlns="" id="{BBB6BEAA-4C77-BF48-BCB4-9A9B3D9A8822}"/>
              </a:ext>
            </a:extLst>
          </p:cNvPr>
          <p:cNvCxnSpPr>
            <a:cxnSpLocks/>
          </p:cNvCxnSpPr>
          <p:nvPr userDrawn="1"/>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xmlns="" id="{BE336692-DF23-5A47-B191-3F0123E71FFC}"/>
              </a:ext>
            </a:extLst>
          </p:cNvPr>
          <p:cNvCxnSpPr>
            <a:cxnSpLocks/>
          </p:cNvCxnSpPr>
          <p:nvPr userDrawn="1"/>
        </p:nvCxnSpPr>
        <p:spPr>
          <a:xfrm>
            <a:off x="1378722" y="453881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xmlns="" id="{6F0CA767-C697-E341-95C5-B3B7CE76EFE0}"/>
              </a:ext>
            </a:extLst>
          </p:cNvPr>
          <p:cNvCxnSpPr>
            <a:cxnSpLocks/>
          </p:cNvCxnSpPr>
          <p:nvPr userDrawn="1"/>
        </p:nvCxnSpPr>
        <p:spPr>
          <a:xfrm>
            <a:off x="1378722" y="525429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072761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lide proces 2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3369624"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7964508" y="2733142"/>
            <a:ext cx="914400" cy="914400"/>
            <a:chOff x="3268609"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3268609"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3462338"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5802821" y="2959509"/>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5244193" y="3169402"/>
            <a:ext cx="2115170"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44" name="Tijdelijke aanduiding voor tekst 10">
            <a:extLst>
              <a:ext uri="{FF2B5EF4-FFF2-40B4-BE49-F238E27FC236}">
                <a16:creationId xmlns:a16="http://schemas.microsoft.com/office/drawing/2014/main" xmlns="" id="{7D4A8413-C9BD-9B43-A1DB-CE291CC1472F}"/>
              </a:ext>
            </a:extLst>
          </p:cNvPr>
          <p:cNvSpPr>
            <a:spLocks noGrp="1"/>
          </p:cNvSpPr>
          <p:nvPr>
            <p:ph type="body" sz="quarter" idx="15" hasCustomPrompt="1"/>
          </p:nvPr>
        </p:nvSpPr>
        <p:spPr>
          <a:xfrm>
            <a:off x="6660445" y="3851883"/>
            <a:ext cx="3687606"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45" name="Tijdelijke aanduiding voor tekst 10">
            <a:extLst>
              <a:ext uri="{FF2B5EF4-FFF2-40B4-BE49-F238E27FC236}">
                <a16:creationId xmlns:a16="http://schemas.microsoft.com/office/drawing/2014/main" xmlns="" id="{F0E4CB08-C375-664E-AE4A-C744A62786F5}"/>
              </a:ext>
            </a:extLst>
          </p:cNvPr>
          <p:cNvSpPr>
            <a:spLocks noGrp="1"/>
          </p:cNvSpPr>
          <p:nvPr>
            <p:ph type="body" sz="quarter" idx="16" hasCustomPrompt="1"/>
          </p:nvPr>
        </p:nvSpPr>
        <p:spPr>
          <a:xfrm>
            <a:off x="6660445" y="4163381"/>
            <a:ext cx="3687606"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52" name="Tijdelijke aanduiding voor tekst 10">
            <a:extLst>
              <a:ext uri="{FF2B5EF4-FFF2-40B4-BE49-F238E27FC236}">
                <a16:creationId xmlns:a16="http://schemas.microsoft.com/office/drawing/2014/main" xmlns="" id="{8D5DAF40-5716-B049-8412-F6C8658D53E6}"/>
              </a:ext>
            </a:extLst>
          </p:cNvPr>
          <p:cNvSpPr>
            <a:spLocks noGrp="1"/>
          </p:cNvSpPr>
          <p:nvPr>
            <p:ph type="body" sz="quarter" idx="17" hasCustomPrompt="1"/>
          </p:nvPr>
        </p:nvSpPr>
        <p:spPr>
          <a:xfrm>
            <a:off x="2018811" y="3851883"/>
            <a:ext cx="3687606"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53" name="Tijdelijke aanduiding voor tekst 10">
            <a:extLst>
              <a:ext uri="{FF2B5EF4-FFF2-40B4-BE49-F238E27FC236}">
                <a16:creationId xmlns:a16="http://schemas.microsoft.com/office/drawing/2014/main" xmlns="" id="{F72611C6-EA1D-674E-A118-976BD435CFC0}"/>
              </a:ext>
            </a:extLst>
          </p:cNvPr>
          <p:cNvSpPr>
            <a:spLocks noGrp="1"/>
          </p:cNvSpPr>
          <p:nvPr>
            <p:ph type="body" sz="quarter" idx="18" hasCustomPrompt="1"/>
          </p:nvPr>
        </p:nvSpPr>
        <p:spPr>
          <a:xfrm>
            <a:off x="2018811" y="4163381"/>
            <a:ext cx="3687606"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Tree>
    <p:extLst>
      <p:ext uri="{BB962C8B-B14F-4D97-AF65-F5344CB8AC3E}">
        <p14:creationId xmlns:p14="http://schemas.microsoft.com/office/powerpoint/2010/main" val="3676833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lide proces 3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2019742"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5611900" y="2733142"/>
            <a:ext cx="914400" cy="914400"/>
            <a:chOff x="4494508"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xmlns="" id="{5C3C31BE-34DF-514B-B801-C950FDA45700}"/>
              </a:ext>
            </a:extLst>
          </p:cNvPr>
          <p:cNvGrpSpPr/>
          <p:nvPr userDrawn="1"/>
        </p:nvGrpSpPr>
        <p:grpSpPr>
          <a:xfrm>
            <a:off x="8985338" y="2733142"/>
            <a:ext cx="914400" cy="914400"/>
            <a:chOff x="6214820" y="2712203"/>
            <a:chExt cx="914400" cy="914400"/>
          </a:xfrm>
        </p:grpSpPr>
        <p:sp>
          <p:nvSpPr>
            <p:cNvPr id="23" name="Ovaal 22">
              <a:extLst>
                <a:ext uri="{FF2B5EF4-FFF2-40B4-BE49-F238E27FC236}">
                  <a16:creationId xmlns:a16="http://schemas.microsoft.com/office/drawing/2014/main" xmlns=""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3925072"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xmlns="" id="{97D093D7-D71F-6448-8733-2478FC018595}"/>
              </a:ext>
            </a:extLst>
          </p:cNvPr>
          <p:cNvCxnSpPr>
            <a:cxnSpLocks/>
          </p:cNvCxnSpPr>
          <p:nvPr userDrawn="1"/>
        </p:nvCxnSpPr>
        <p:spPr>
          <a:xfrm>
            <a:off x="7476056"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11" name="Tijdelijke aanduiding voor tekst 10">
            <a:extLst>
              <a:ext uri="{FF2B5EF4-FFF2-40B4-BE49-F238E27FC236}">
                <a16:creationId xmlns:a16="http://schemas.microsoft.com/office/drawing/2014/main" xmlns="" id="{1D14ECF2-514C-0240-8AF4-8C35C348A3B8}"/>
              </a:ext>
            </a:extLst>
          </p:cNvPr>
          <p:cNvSpPr>
            <a:spLocks noGrp="1"/>
          </p:cNvSpPr>
          <p:nvPr>
            <p:ph type="body" sz="quarter" idx="13" hasCustomPrompt="1"/>
          </p:nvPr>
        </p:nvSpPr>
        <p:spPr>
          <a:xfrm>
            <a:off x="1438459"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40" name="Tijdelijke aanduiding voor tekst 10">
            <a:extLst>
              <a:ext uri="{FF2B5EF4-FFF2-40B4-BE49-F238E27FC236}">
                <a16:creationId xmlns:a16="http://schemas.microsoft.com/office/drawing/2014/main" xmlns="" id="{B6421DDB-1D15-6148-AD5F-2B9D273B23CE}"/>
              </a:ext>
            </a:extLst>
          </p:cNvPr>
          <p:cNvSpPr>
            <a:spLocks noGrp="1"/>
          </p:cNvSpPr>
          <p:nvPr>
            <p:ph type="body" sz="quarter" idx="14" hasCustomPrompt="1"/>
          </p:nvPr>
        </p:nvSpPr>
        <p:spPr>
          <a:xfrm>
            <a:off x="1438459"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37" name="Tijdelijke aanduiding voor tekst 10">
            <a:extLst>
              <a:ext uri="{FF2B5EF4-FFF2-40B4-BE49-F238E27FC236}">
                <a16:creationId xmlns:a16="http://schemas.microsoft.com/office/drawing/2014/main" xmlns="" id="{E6B05144-9C79-8A48-A724-C8EC01679505}"/>
              </a:ext>
            </a:extLst>
          </p:cNvPr>
          <p:cNvSpPr>
            <a:spLocks noGrp="1"/>
          </p:cNvSpPr>
          <p:nvPr>
            <p:ph type="body" sz="quarter" idx="15" hasCustomPrompt="1"/>
          </p:nvPr>
        </p:nvSpPr>
        <p:spPr>
          <a:xfrm>
            <a:off x="4995575"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52" name="Tijdelijke aanduiding voor tekst 10">
            <a:extLst>
              <a:ext uri="{FF2B5EF4-FFF2-40B4-BE49-F238E27FC236}">
                <a16:creationId xmlns:a16="http://schemas.microsoft.com/office/drawing/2014/main" xmlns="" id="{45C6C1E0-F2D1-B040-86A7-99BC917A147A}"/>
              </a:ext>
            </a:extLst>
          </p:cNvPr>
          <p:cNvSpPr>
            <a:spLocks noGrp="1"/>
          </p:cNvSpPr>
          <p:nvPr>
            <p:ph type="body" sz="quarter" idx="16" hasCustomPrompt="1"/>
          </p:nvPr>
        </p:nvSpPr>
        <p:spPr>
          <a:xfrm>
            <a:off x="4995575"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53" name="Tijdelijke aanduiding voor tekst 10">
            <a:extLst>
              <a:ext uri="{FF2B5EF4-FFF2-40B4-BE49-F238E27FC236}">
                <a16:creationId xmlns:a16="http://schemas.microsoft.com/office/drawing/2014/main" xmlns="" id="{3F30C643-2E4A-A745-92D9-903AA5E86302}"/>
              </a:ext>
            </a:extLst>
          </p:cNvPr>
          <p:cNvSpPr>
            <a:spLocks noGrp="1"/>
          </p:cNvSpPr>
          <p:nvPr>
            <p:ph type="body" sz="quarter" idx="17" hasCustomPrompt="1"/>
          </p:nvPr>
        </p:nvSpPr>
        <p:spPr>
          <a:xfrm>
            <a:off x="8371821"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54" name="Tijdelijke aanduiding voor tekst 10">
            <a:extLst>
              <a:ext uri="{FF2B5EF4-FFF2-40B4-BE49-F238E27FC236}">
                <a16:creationId xmlns:a16="http://schemas.microsoft.com/office/drawing/2014/main" xmlns="" id="{F98FF99E-C901-1443-812A-E2F06457A789}"/>
              </a:ext>
            </a:extLst>
          </p:cNvPr>
          <p:cNvSpPr>
            <a:spLocks noGrp="1"/>
          </p:cNvSpPr>
          <p:nvPr>
            <p:ph type="body" sz="quarter" idx="18" hasCustomPrompt="1"/>
          </p:nvPr>
        </p:nvSpPr>
        <p:spPr>
          <a:xfrm>
            <a:off x="8371821"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3.</a:t>
            </a:r>
          </a:p>
        </p:txBody>
      </p:sp>
    </p:spTree>
    <p:extLst>
      <p:ext uri="{BB962C8B-B14F-4D97-AF65-F5344CB8AC3E}">
        <p14:creationId xmlns:p14="http://schemas.microsoft.com/office/powerpoint/2010/main" val="1387193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slide proces 4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1360967"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4122547" y="2733142"/>
            <a:ext cx="914400" cy="914400"/>
            <a:chOff x="4494508"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xmlns="" id="{5C3C31BE-34DF-514B-B801-C950FDA45700}"/>
              </a:ext>
            </a:extLst>
          </p:cNvPr>
          <p:cNvGrpSpPr/>
          <p:nvPr userDrawn="1"/>
        </p:nvGrpSpPr>
        <p:grpSpPr>
          <a:xfrm>
            <a:off x="6870374" y="2733142"/>
            <a:ext cx="914400" cy="914400"/>
            <a:chOff x="6214820" y="2712203"/>
            <a:chExt cx="914400" cy="914400"/>
          </a:xfrm>
        </p:grpSpPr>
        <p:sp>
          <p:nvSpPr>
            <p:cNvPr id="23" name="Ovaal 22">
              <a:extLst>
                <a:ext uri="{FF2B5EF4-FFF2-40B4-BE49-F238E27FC236}">
                  <a16:creationId xmlns:a16="http://schemas.microsoft.com/office/drawing/2014/main" xmlns=""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grpSp>
        <p:nvGrpSpPr>
          <p:cNvPr id="30" name="Groep 29">
            <a:extLst>
              <a:ext uri="{FF2B5EF4-FFF2-40B4-BE49-F238E27FC236}">
                <a16:creationId xmlns:a16="http://schemas.microsoft.com/office/drawing/2014/main" xmlns="" id="{55AB5F69-73AA-AA4C-B186-71A9DD470BA1}"/>
              </a:ext>
            </a:extLst>
          </p:cNvPr>
          <p:cNvGrpSpPr/>
          <p:nvPr userDrawn="1"/>
        </p:nvGrpSpPr>
        <p:grpSpPr>
          <a:xfrm>
            <a:off x="9761032" y="2733807"/>
            <a:ext cx="914400" cy="914400"/>
            <a:chOff x="8046856" y="2712203"/>
            <a:chExt cx="914400" cy="914400"/>
          </a:xfrm>
        </p:grpSpPr>
        <p:sp>
          <p:nvSpPr>
            <p:cNvPr id="25" name="Ovaal 24">
              <a:extLst>
                <a:ext uri="{FF2B5EF4-FFF2-40B4-BE49-F238E27FC236}">
                  <a16:creationId xmlns:a16="http://schemas.microsoft.com/office/drawing/2014/main" xmlns="" id="{4A8D8E8A-47B5-3D48-9943-B4F5F265EFC7}"/>
                </a:ext>
              </a:extLst>
            </p:cNvPr>
            <p:cNvSpPr/>
            <p:nvPr userDrawn="1"/>
          </p:nvSpPr>
          <p:spPr>
            <a:xfrm>
              <a:off x="8046856"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xmlns="" id="{5F174502-E970-1646-A732-057C8C5B288A}"/>
                </a:ext>
              </a:extLst>
            </p:cNvPr>
            <p:cNvSpPr txBox="1"/>
            <p:nvPr userDrawn="1"/>
          </p:nvSpPr>
          <p:spPr>
            <a:xfrm>
              <a:off x="8240585"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4</a:t>
              </a:r>
            </a:p>
          </p:txBody>
        </p:sp>
      </p:gr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2882684"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xmlns="" id="{97D093D7-D71F-6448-8733-2478FC018595}"/>
              </a:ext>
            </a:extLst>
          </p:cNvPr>
          <p:cNvCxnSpPr>
            <a:cxnSpLocks/>
          </p:cNvCxnSpPr>
          <p:nvPr userDrawn="1"/>
        </p:nvCxnSpPr>
        <p:spPr>
          <a:xfrm>
            <a:off x="5640468"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xmlns="" id="{B785EC54-DAB7-7246-9D4B-805235FF9DCB}"/>
              </a:ext>
            </a:extLst>
          </p:cNvPr>
          <p:cNvCxnSpPr>
            <a:cxnSpLocks/>
          </p:cNvCxnSpPr>
          <p:nvPr userDrawn="1"/>
        </p:nvCxnSpPr>
        <p:spPr>
          <a:xfrm>
            <a:off x="8382135"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48" name="Tijdelijke aanduiding voor tekst 10">
            <a:extLst>
              <a:ext uri="{FF2B5EF4-FFF2-40B4-BE49-F238E27FC236}">
                <a16:creationId xmlns:a16="http://schemas.microsoft.com/office/drawing/2014/main" xmlns="" id="{6DA446AB-7501-284A-9384-D616ADC0DF2C}"/>
              </a:ext>
            </a:extLst>
          </p:cNvPr>
          <p:cNvSpPr>
            <a:spLocks noGrp="1"/>
          </p:cNvSpPr>
          <p:nvPr>
            <p:ph type="body" sz="quarter" idx="19" hasCustomPrompt="1"/>
          </p:nvPr>
        </p:nvSpPr>
        <p:spPr>
          <a:xfrm>
            <a:off x="9264965"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4</a:t>
            </a:r>
          </a:p>
        </p:txBody>
      </p:sp>
      <p:sp>
        <p:nvSpPr>
          <p:cNvPr id="49" name="Tijdelijke aanduiding voor tekst 10">
            <a:extLst>
              <a:ext uri="{FF2B5EF4-FFF2-40B4-BE49-F238E27FC236}">
                <a16:creationId xmlns:a16="http://schemas.microsoft.com/office/drawing/2014/main" xmlns="" id="{1375A05F-3A48-0043-9075-35F33B709792}"/>
              </a:ext>
            </a:extLst>
          </p:cNvPr>
          <p:cNvSpPr>
            <a:spLocks noGrp="1"/>
          </p:cNvSpPr>
          <p:nvPr>
            <p:ph type="body" sz="quarter" idx="20" hasCustomPrompt="1"/>
          </p:nvPr>
        </p:nvSpPr>
        <p:spPr>
          <a:xfrm>
            <a:off x="9264965"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4.</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37" name="Tijdelijke aanduiding voor tekst 10">
            <a:extLst>
              <a:ext uri="{FF2B5EF4-FFF2-40B4-BE49-F238E27FC236}">
                <a16:creationId xmlns:a16="http://schemas.microsoft.com/office/drawing/2014/main" xmlns="" id="{1FE967DC-6B65-5B42-8020-A229EFA7766C}"/>
              </a:ext>
            </a:extLst>
          </p:cNvPr>
          <p:cNvSpPr>
            <a:spLocks noGrp="1"/>
          </p:cNvSpPr>
          <p:nvPr>
            <p:ph type="body" sz="quarter" idx="21" hasCustomPrompt="1"/>
          </p:nvPr>
        </p:nvSpPr>
        <p:spPr>
          <a:xfrm>
            <a:off x="6551910"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52" name="Tijdelijke aanduiding voor tekst 10">
            <a:extLst>
              <a:ext uri="{FF2B5EF4-FFF2-40B4-BE49-F238E27FC236}">
                <a16:creationId xmlns:a16="http://schemas.microsoft.com/office/drawing/2014/main" xmlns="" id="{9FEB14F1-CD07-6E48-8C37-31C6196C09B1}"/>
              </a:ext>
            </a:extLst>
          </p:cNvPr>
          <p:cNvSpPr>
            <a:spLocks noGrp="1"/>
          </p:cNvSpPr>
          <p:nvPr>
            <p:ph type="body" sz="quarter" idx="22" hasCustomPrompt="1"/>
          </p:nvPr>
        </p:nvSpPr>
        <p:spPr>
          <a:xfrm>
            <a:off x="6551910"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a:t>
            </a:r>
            <a:r>
              <a:rPr lang="nl-BE" sz="1400" b="1" i="0">
                <a:solidFill>
                  <a:schemeClr val="tx1"/>
                </a:solidFill>
                <a:latin typeface="MetaPro" panose="02000503040000020004" pitchFamily="2" charset="0"/>
              </a:rPr>
              <a:t>stap 3.</a:t>
            </a:r>
            <a:endParaRPr lang="nl-BE" sz="1400" b="1" i="0" dirty="0">
              <a:solidFill>
                <a:schemeClr val="tx1"/>
              </a:solidFill>
              <a:latin typeface="MetaPro" panose="02000503040000020004" pitchFamily="2" charset="0"/>
            </a:endParaRPr>
          </a:p>
        </p:txBody>
      </p:sp>
      <p:sp>
        <p:nvSpPr>
          <p:cNvPr id="53" name="Tijdelijke aanduiding voor tekst 10">
            <a:extLst>
              <a:ext uri="{FF2B5EF4-FFF2-40B4-BE49-F238E27FC236}">
                <a16:creationId xmlns:a16="http://schemas.microsoft.com/office/drawing/2014/main" xmlns="" id="{DD46A1CF-BEFF-194A-ACAE-7632CC9F89BF}"/>
              </a:ext>
            </a:extLst>
          </p:cNvPr>
          <p:cNvSpPr>
            <a:spLocks noGrp="1"/>
          </p:cNvSpPr>
          <p:nvPr>
            <p:ph type="body" sz="quarter" idx="23" hasCustomPrompt="1"/>
          </p:nvPr>
        </p:nvSpPr>
        <p:spPr>
          <a:xfrm>
            <a:off x="3668035"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54" name="Tijdelijke aanduiding voor tekst 10">
            <a:extLst>
              <a:ext uri="{FF2B5EF4-FFF2-40B4-BE49-F238E27FC236}">
                <a16:creationId xmlns:a16="http://schemas.microsoft.com/office/drawing/2014/main" xmlns="" id="{145832A5-D677-C745-BA98-020B861C7A40}"/>
              </a:ext>
            </a:extLst>
          </p:cNvPr>
          <p:cNvSpPr>
            <a:spLocks noGrp="1"/>
          </p:cNvSpPr>
          <p:nvPr>
            <p:ph type="body" sz="quarter" idx="24" hasCustomPrompt="1"/>
          </p:nvPr>
        </p:nvSpPr>
        <p:spPr>
          <a:xfrm>
            <a:off x="3668035"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55" name="Tijdelijke aanduiding voor tekst 10">
            <a:extLst>
              <a:ext uri="{FF2B5EF4-FFF2-40B4-BE49-F238E27FC236}">
                <a16:creationId xmlns:a16="http://schemas.microsoft.com/office/drawing/2014/main" xmlns="" id="{ED536898-AEA0-DB4A-A47F-443B6FAB4529}"/>
              </a:ext>
            </a:extLst>
          </p:cNvPr>
          <p:cNvSpPr>
            <a:spLocks noGrp="1"/>
          </p:cNvSpPr>
          <p:nvPr>
            <p:ph type="body" sz="quarter" idx="25" hasCustomPrompt="1"/>
          </p:nvPr>
        </p:nvSpPr>
        <p:spPr>
          <a:xfrm>
            <a:off x="844448"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56" name="Tijdelijke aanduiding voor tekst 10">
            <a:extLst>
              <a:ext uri="{FF2B5EF4-FFF2-40B4-BE49-F238E27FC236}">
                <a16:creationId xmlns:a16="http://schemas.microsoft.com/office/drawing/2014/main" xmlns="" id="{D4C2580E-8834-284D-BC1E-1D12895F2D36}"/>
              </a:ext>
            </a:extLst>
          </p:cNvPr>
          <p:cNvSpPr>
            <a:spLocks noGrp="1"/>
          </p:cNvSpPr>
          <p:nvPr>
            <p:ph type="body" sz="quarter" idx="26" hasCustomPrompt="1"/>
          </p:nvPr>
        </p:nvSpPr>
        <p:spPr>
          <a:xfrm>
            <a:off x="844448"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Tree>
    <p:extLst>
      <p:ext uri="{BB962C8B-B14F-4D97-AF65-F5344CB8AC3E}">
        <p14:creationId xmlns:p14="http://schemas.microsoft.com/office/powerpoint/2010/main" val="15523607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lide proces 5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1356786"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3414483" y="2733142"/>
            <a:ext cx="914400" cy="914400"/>
            <a:chOff x="4494508"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xmlns="" id="{5C3C31BE-34DF-514B-B801-C950FDA45700}"/>
              </a:ext>
            </a:extLst>
          </p:cNvPr>
          <p:cNvGrpSpPr/>
          <p:nvPr userDrawn="1"/>
        </p:nvGrpSpPr>
        <p:grpSpPr>
          <a:xfrm>
            <a:off x="5609092" y="2733142"/>
            <a:ext cx="914400" cy="914400"/>
            <a:chOff x="6214820" y="2712203"/>
            <a:chExt cx="914400" cy="914400"/>
          </a:xfrm>
        </p:grpSpPr>
        <p:sp>
          <p:nvSpPr>
            <p:cNvPr id="23" name="Ovaal 22">
              <a:extLst>
                <a:ext uri="{FF2B5EF4-FFF2-40B4-BE49-F238E27FC236}">
                  <a16:creationId xmlns:a16="http://schemas.microsoft.com/office/drawing/2014/main" xmlns=""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grpSp>
        <p:nvGrpSpPr>
          <p:cNvPr id="30" name="Groep 29">
            <a:extLst>
              <a:ext uri="{FF2B5EF4-FFF2-40B4-BE49-F238E27FC236}">
                <a16:creationId xmlns:a16="http://schemas.microsoft.com/office/drawing/2014/main" xmlns="" id="{55AB5F69-73AA-AA4C-B186-71A9DD470BA1}"/>
              </a:ext>
            </a:extLst>
          </p:cNvPr>
          <p:cNvGrpSpPr/>
          <p:nvPr userDrawn="1"/>
        </p:nvGrpSpPr>
        <p:grpSpPr>
          <a:xfrm>
            <a:off x="7738053" y="2733807"/>
            <a:ext cx="914400" cy="914400"/>
            <a:chOff x="7795647" y="2712203"/>
            <a:chExt cx="914400" cy="914400"/>
          </a:xfrm>
        </p:grpSpPr>
        <p:sp>
          <p:nvSpPr>
            <p:cNvPr id="25" name="Ovaal 24">
              <a:extLst>
                <a:ext uri="{FF2B5EF4-FFF2-40B4-BE49-F238E27FC236}">
                  <a16:creationId xmlns:a16="http://schemas.microsoft.com/office/drawing/2014/main" xmlns="" id="{4A8D8E8A-47B5-3D48-9943-B4F5F265EFC7}"/>
                </a:ext>
              </a:extLst>
            </p:cNvPr>
            <p:cNvSpPr/>
            <p:nvPr userDrawn="1"/>
          </p:nvSpPr>
          <p:spPr>
            <a:xfrm>
              <a:off x="7795647"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xmlns="" id="{5F174502-E970-1646-A732-057C8C5B288A}"/>
                </a:ext>
              </a:extLst>
            </p:cNvPr>
            <p:cNvSpPr txBox="1"/>
            <p:nvPr userDrawn="1"/>
          </p:nvSpPr>
          <p:spPr>
            <a:xfrm>
              <a:off x="7989376"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4</a:t>
              </a:r>
            </a:p>
          </p:txBody>
        </p:sp>
      </p:grpSp>
      <p:grpSp>
        <p:nvGrpSpPr>
          <p:cNvPr id="29" name="Groep 28">
            <a:extLst>
              <a:ext uri="{FF2B5EF4-FFF2-40B4-BE49-F238E27FC236}">
                <a16:creationId xmlns:a16="http://schemas.microsoft.com/office/drawing/2014/main" xmlns="" id="{58025188-2BB4-3048-BE84-EBB71A18E63C}"/>
              </a:ext>
            </a:extLst>
          </p:cNvPr>
          <p:cNvGrpSpPr/>
          <p:nvPr userDrawn="1"/>
        </p:nvGrpSpPr>
        <p:grpSpPr>
          <a:xfrm>
            <a:off x="9867015" y="2712203"/>
            <a:ext cx="914400" cy="914400"/>
            <a:chOff x="9515959" y="2712203"/>
            <a:chExt cx="914400" cy="914400"/>
          </a:xfrm>
        </p:grpSpPr>
        <p:sp>
          <p:nvSpPr>
            <p:cNvPr id="27" name="Ovaal 26">
              <a:extLst>
                <a:ext uri="{FF2B5EF4-FFF2-40B4-BE49-F238E27FC236}">
                  <a16:creationId xmlns:a16="http://schemas.microsoft.com/office/drawing/2014/main" xmlns="" id="{1247E828-AC3F-214E-9FD9-351B01A0924D}"/>
                </a:ext>
              </a:extLst>
            </p:cNvPr>
            <p:cNvSpPr/>
            <p:nvPr userDrawn="1"/>
          </p:nvSpPr>
          <p:spPr>
            <a:xfrm>
              <a:off x="9515959"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ekstvak 27">
              <a:extLst>
                <a:ext uri="{FF2B5EF4-FFF2-40B4-BE49-F238E27FC236}">
                  <a16:creationId xmlns:a16="http://schemas.microsoft.com/office/drawing/2014/main" xmlns="" id="{DB0E25D6-53D2-674C-A56B-0D7F57AC3CEE}"/>
                </a:ext>
              </a:extLst>
            </p:cNvPr>
            <p:cNvSpPr txBox="1"/>
            <p:nvPr userDrawn="1"/>
          </p:nvSpPr>
          <p:spPr>
            <a:xfrm>
              <a:off x="9709688"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5</a:t>
              </a:r>
            </a:p>
          </p:txBody>
        </p:sp>
      </p:gr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2528351"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xmlns="" id="{97D093D7-D71F-6448-8733-2478FC018595}"/>
              </a:ext>
            </a:extLst>
          </p:cNvPr>
          <p:cNvCxnSpPr>
            <a:cxnSpLocks/>
          </p:cNvCxnSpPr>
          <p:nvPr userDrawn="1"/>
        </p:nvCxnSpPr>
        <p:spPr>
          <a:xfrm>
            <a:off x="4682614"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xmlns="" id="{B785EC54-DAB7-7246-9D4B-805235FF9DCB}"/>
              </a:ext>
            </a:extLst>
          </p:cNvPr>
          <p:cNvCxnSpPr>
            <a:cxnSpLocks/>
          </p:cNvCxnSpPr>
          <p:nvPr userDrawn="1"/>
        </p:nvCxnSpPr>
        <p:spPr>
          <a:xfrm>
            <a:off x="6821380"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xmlns="" id="{CC1506CC-57D7-9844-A57C-7B12E4E277A0}"/>
              </a:ext>
            </a:extLst>
          </p:cNvPr>
          <p:cNvCxnSpPr>
            <a:cxnSpLocks/>
          </p:cNvCxnSpPr>
          <p:nvPr userDrawn="1"/>
        </p:nvCxnSpPr>
        <p:spPr>
          <a:xfrm>
            <a:off x="8944647"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11" name="Tijdelijke aanduiding voor tekst 10">
            <a:extLst>
              <a:ext uri="{FF2B5EF4-FFF2-40B4-BE49-F238E27FC236}">
                <a16:creationId xmlns:a16="http://schemas.microsoft.com/office/drawing/2014/main" xmlns="" id="{1D14ECF2-514C-0240-8AF4-8C35C348A3B8}"/>
              </a:ext>
            </a:extLst>
          </p:cNvPr>
          <p:cNvSpPr>
            <a:spLocks noGrp="1"/>
          </p:cNvSpPr>
          <p:nvPr>
            <p:ph type="body" sz="quarter" idx="13" hasCustomPrompt="1"/>
          </p:nvPr>
        </p:nvSpPr>
        <p:spPr>
          <a:xfrm>
            <a:off x="1125803" y="3851883"/>
            <a:ext cx="1376363"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40" name="Tijdelijke aanduiding voor tekst 10">
            <a:extLst>
              <a:ext uri="{FF2B5EF4-FFF2-40B4-BE49-F238E27FC236}">
                <a16:creationId xmlns:a16="http://schemas.microsoft.com/office/drawing/2014/main" xmlns="" id="{B6421DDB-1D15-6148-AD5F-2B9D273B23CE}"/>
              </a:ext>
            </a:extLst>
          </p:cNvPr>
          <p:cNvSpPr>
            <a:spLocks noGrp="1"/>
          </p:cNvSpPr>
          <p:nvPr>
            <p:ph type="body" sz="quarter" idx="14" hasCustomPrompt="1"/>
          </p:nvPr>
        </p:nvSpPr>
        <p:spPr>
          <a:xfrm>
            <a:off x="112580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
        <p:nvSpPr>
          <p:cNvPr id="44" name="Tijdelijke aanduiding voor tekst 10">
            <a:extLst>
              <a:ext uri="{FF2B5EF4-FFF2-40B4-BE49-F238E27FC236}">
                <a16:creationId xmlns:a16="http://schemas.microsoft.com/office/drawing/2014/main" xmlns="" id="{7D4A8413-C9BD-9B43-A1DB-CE291CC1472F}"/>
              </a:ext>
            </a:extLst>
          </p:cNvPr>
          <p:cNvSpPr>
            <a:spLocks noGrp="1"/>
          </p:cNvSpPr>
          <p:nvPr>
            <p:ph type="body" sz="quarter" idx="15" hasCustomPrompt="1"/>
          </p:nvPr>
        </p:nvSpPr>
        <p:spPr>
          <a:xfrm>
            <a:off x="3195763" y="3851883"/>
            <a:ext cx="1376363"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45" name="Tijdelijke aanduiding voor tekst 10">
            <a:extLst>
              <a:ext uri="{FF2B5EF4-FFF2-40B4-BE49-F238E27FC236}">
                <a16:creationId xmlns:a16="http://schemas.microsoft.com/office/drawing/2014/main" xmlns="" id="{F0E4CB08-C375-664E-AE4A-C744A62786F5}"/>
              </a:ext>
            </a:extLst>
          </p:cNvPr>
          <p:cNvSpPr>
            <a:spLocks noGrp="1"/>
          </p:cNvSpPr>
          <p:nvPr>
            <p:ph type="body" sz="quarter" idx="16" hasCustomPrompt="1"/>
          </p:nvPr>
        </p:nvSpPr>
        <p:spPr>
          <a:xfrm>
            <a:off x="319576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46" name="Tijdelijke aanduiding voor tekst 10">
            <a:extLst>
              <a:ext uri="{FF2B5EF4-FFF2-40B4-BE49-F238E27FC236}">
                <a16:creationId xmlns:a16="http://schemas.microsoft.com/office/drawing/2014/main" xmlns="" id="{A3507FD1-9E71-1E49-AC7A-24BFFEDCEE88}"/>
              </a:ext>
            </a:extLst>
          </p:cNvPr>
          <p:cNvSpPr>
            <a:spLocks noGrp="1"/>
          </p:cNvSpPr>
          <p:nvPr>
            <p:ph type="body" sz="quarter" idx="17" hasCustomPrompt="1"/>
          </p:nvPr>
        </p:nvSpPr>
        <p:spPr>
          <a:xfrm>
            <a:off x="5386303"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47" name="Tijdelijke aanduiding voor tekst 10">
            <a:extLst>
              <a:ext uri="{FF2B5EF4-FFF2-40B4-BE49-F238E27FC236}">
                <a16:creationId xmlns:a16="http://schemas.microsoft.com/office/drawing/2014/main" xmlns="" id="{CFF263E1-073F-5B49-A52E-FF09852641F4}"/>
              </a:ext>
            </a:extLst>
          </p:cNvPr>
          <p:cNvSpPr>
            <a:spLocks noGrp="1"/>
          </p:cNvSpPr>
          <p:nvPr>
            <p:ph type="body" sz="quarter" idx="18" hasCustomPrompt="1"/>
          </p:nvPr>
        </p:nvSpPr>
        <p:spPr>
          <a:xfrm>
            <a:off x="538630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3.</a:t>
            </a:r>
          </a:p>
        </p:txBody>
      </p:sp>
      <p:sp>
        <p:nvSpPr>
          <p:cNvPr id="48" name="Tijdelijke aanduiding voor tekst 10">
            <a:extLst>
              <a:ext uri="{FF2B5EF4-FFF2-40B4-BE49-F238E27FC236}">
                <a16:creationId xmlns:a16="http://schemas.microsoft.com/office/drawing/2014/main" xmlns="" id="{6DA446AB-7501-284A-9384-D616ADC0DF2C}"/>
              </a:ext>
            </a:extLst>
          </p:cNvPr>
          <p:cNvSpPr>
            <a:spLocks noGrp="1"/>
          </p:cNvSpPr>
          <p:nvPr>
            <p:ph type="body" sz="quarter" idx="19" hasCustomPrompt="1"/>
          </p:nvPr>
        </p:nvSpPr>
        <p:spPr>
          <a:xfrm>
            <a:off x="7546698"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4</a:t>
            </a:r>
          </a:p>
        </p:txBody>
      </p:sp>
      <p:sp>
        <p:nvSpPr>
          <p:cNvPr id="49" name="Tijdelijke aanduiding voor tekst 10">
            <a:extLst>
              <a:ext uri="{FF2B5EF4-FFF2-40B4-BE49-F238E27FC236}">
                <a16:creationId xmlns:a16="http://schemas.microsoft.com/office/drawing/2014/main" xmlns="" id="{1375A05F-3A48-0043-9075-35F33B709792}"/>
              </a:ext>
            </a:extLst>
          </p:cNvPr>
          <p:cNvSpPr>
            <a:spLocks noGrp="1"/>
          </p:cNvSpPr>
          <p:nvPr>
            <p:ph type="body" sz="quarter" idx="20" hasCustomPrompt="1"/>
          </p:nvPr>
        </p:nvSpPr>
        <p:spPr>
          <a:xfrm>
            <a:off x="7546698" y="4164297"/>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4.</a:t>
            </a:r>
          </a:p>
        </p:txBody>
      </p:sp>
      <p:sp>
        <p:nvSpPr>
          <p:cNvPr id="50" name="Tijdelijke aanduiding voor tekst 10">
            <a:extLst>
              <a:ext uri="{FF2B5EF4-FFF2-40B4-BE49-F238E27FC236}">
                <a16:creationId xmlns:a16="http://schemas.microsoft.com/office/drawing/2014/main" xmlns="" id="{AA745580-7987-F141-97A0-176AF0DB20BD}"/>
              </a:ext>
            </a:extLst>
          </p:cNvPr>
          <p:cNvSpPr>
            <a:spLocks noGrp="1"/>
          </p:cNvSpPr>
          <p:nvPr>
            <p:ph type="body" sz="quarter" idx="21" hasCustomPrompt="1"/>
          </p:nvPr>
        </p:nvSpPr>
        <p:spPr>
          <a:xfrm>
            <a:off x="9686996"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5</a:t>
            </a:r>
          </a:p>
        </p:txBody>
      </p:sp>
      <p:sp>
        <p:nvSpPr>
          <p:cNvPr id="51" name="Tijdelijke aanduiding voor tekst 10">
            <a:extLst>
              <a:ext uri="{FF2B5EF4-FFF2-40B4-BE49-F238E27FC236}">
                <a16:creationId xmlns:a16="http://schemas.microsoft.com/office/drawing/2014/main" xmlns="" id="{87CC3CDF-E7C3-BD45-AFA1-D2382222E75D}"/>
              </a:ext>
            </a:extLst>
          </p:cNvPr>
          <p:cNvSpPr>
            <a:spLocks noGrp="1"/>
          </p:cNvSpPr>
          <p:nvPr>
            <p:ph type="body" sz="quarter" idx="22" hasCustomPrompt="1"/>
          </p:nvPr>
        </p:nvSpPr>
        <p:spPr>
          <a:xfrm>
            <a:off x="9686996" y="4164297"/>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5.</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14965675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rnwoordenslide_1">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3"/>
          <a:stretch>
            <a:fillRect/>
          </a:stretch>
        </p:blipFill>
        <p:spPr>
          <a:xfrm>
            <a:off x="5482078" y="-84859"/>
            <a:ext cx="1178366" cy="505659"/>
          </a:xfrm>
          <a:prstGeom prst="rect">
            <a:avLst/>
          </a:prstGeom>
        </p:spPr>
      </p:pic>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2" name="Titel 1">
            <a:extLst>
              <a:ext uri="{FF2B5EF4-FFF2-40B4-BE49-F238E27FC236}">
                <a16:creationId xmlns:a16="http://schemas.microsoft.com/office/drawing/2014/main" xmlns="" id="{07FEC4BC-1EF1-3E46-9439-F281DA096144}"/>
              </a:ext>
            </a:extLst>
          </p:cNvPr>
          <p:cNvSpPr>
            <a:spLocks noGrp="1"/>
          </p:cNvSpPr>
          <p:nvPr>
            <p:ph type="ctrTitle" hasCustomPrompt="1"/>
          </p:nvPr>
        </p:nvSpPr>
        <p:spPr>
          <a:xfrm>
            <a:off x="1886390" y="2644751"/>
            <a:ext cx="3708537" cy="550625"/>
          </a:xfrm>
          <a:prstGeom prst="rect">
            <a:avLst/>
          </a:prstGeom>
          <a:solidFill>
            <a:schemeClr val="tx2"/>
          </a:solidFill>
        </p:spPr>
        <p:txBody>
          <a:bodyPr anchor="b">
            <a:normAutofit/>
          </a:bodyPr>
          <a:lstStyle>
            <a:lvl1pPr algn="l">
              <a:defRPr sz="3000">
                <a:solidFill>
                  <a:schemeClr val="bg1"/>
                </a:solidFill>
              </a:defRPr>
            </a:lvl1pPr>
          </a:lstStyle>
          <a:p>
            <a:r>
              <a:rPr lang="nl-NL" dirty="0"/>
              <a:t>Groot kernwoord </a:t>
            </a:r>
            <a:endParaRPr lang="nl-BE" dirty="0"/>
          </a:p>
        </p:txBody>
      </p:sp>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1886390" y="3328034"/>
            <a:ext cx="3358439" cy="379698"/>
          </a:xfrm>
          <a:solidFill>
            <a:schemeClr val="bg1"/>
          </a:solidFill>
        </p:spPr>
        <p:txBody>
          <a:bodyPr/>
          <a:lstStyle>
            <a:lvl1pPr marL="0" indent="0" algn="l">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Kleiner kernwoord</a:t>
            </a:r>
            <a:endParaRPr lang="nl-BE" dirty="0"/>
          </a:p>
        </p:txBody>
      </p:sp>
    </p:spTree>
    <p:extLst>
      <p:ext uri="{BB962C8B-B14F-4D97-AF65-F5344CB8AC3E}">
        <p14:creationId xmlns:p14="http://schemas.microsoft.com/office/powerpoint/2010/main" val="234686718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ernwoordenslide_2">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sp>
        <p:nvSpPr>
          <p:cNvPr id="4" name="Rechthoek 3">
            <a:extLst>
              <a:ext uri="{FF2B5EF4-FFF2-40B4-BE49-F238E27FC236}">
                <a16:creationId xmlns:a16="http://schemas.microsoft.com/office/drawing/2014/main" xmlns="" id="{7CDD329D-92FC-FA4E-AAB3-560085E95316}"/>
              </a:ext>
            </a:extLst>
          </p:cNvPr>
          <p:cNvSpPr/>
          <p:nvPr userDrawn="1"/>
        </p:nvSpPr>
        <p:spPr>
          <a:xfrm>
            <a:off x="0" y="-46300"/>
            <a:ext cx="3402105" cy="6942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5205505" y="3250563"/>
            <a:ext cx="5283906" cy="1150937"/>
          </a:xfrm>
          <a:ln>
            <a:noFill/>
          </a:ln>
        </p:spPr>
        <p:txBody>
          <a:bodyPr/>
          <a:lstStyle>
            <a:lvl1pPr algn="ctr">
              <a:defRPr/>
            </a:lvl1pPr>
          </a:lstStyle>
          <a:p>
            <a:pPr lvl="0"/>
            <a:r>
              <a:rPr lang="nl-NL" dirty="0"/>
              <a:t>[voeg een achtergrondafbeelding in / dit kader mag weg]</a:t>
            </a:r>
            <a:endParaRPr lang="nl-BE" dirty="0"/>
          </a:p>
        </p:txBody>
      </p:sp>
      <p:pic>
        <p:nvPicPr>
          <p:cNvPr id="8" name="Afbeelding 7">
            <a:extLst>
              <a:ext uri="{FF2B5EF4-FFF2-40B4-BE49-F238E27FC236}">
                <a16:creationId xmlns:a16="http://schemas.microsoft.com/office/drawing/2014/main" xmlns="" id="{6ACCB08F-9719-FA4B-AADB-CDD1F46956C8}"/>
              </a:ext>
            </a:extLst>
          </p:cNvPr>
          <p:cNvPicPr>
            <a:picLocks noChangeAspect="1"/>
          </p:cNvPicPr>
          <p:nvPr userDrawn="1"/>
        </p:nvPicPr>
        <p:blipFill>
          <a:blip r:embed="rId3"/>
          <a:stretch>
            <a:fillRect/>
          </a:stretch>
        </p:blipFill>
        <p:spPr>
          <a:xfrm>
            <a:off x="1111869" y="-84859"/>
            <a:ext cx="1178366" cy="505658"/>
          </a:xfrm>
          <a:prstGeom prst="rect">
            <a:avLst/>
          </a:prstGeom>
        </p:spPr>
      </p:pic>
      <p:sp>
        <p:nvSpPr>
          <p:cNvPr id="7" name="Tijdelijke aanduiding voor tekst 6">
            <a:extLst>
              <a:ext uri="{FF2B5EF4-FFF2-40B4-BE49-F238E27FC236}">
                <a16:creationId xmlns:a16="http://schemas.microsoft.com/office/drawing/2014/main" xmlns="" id="{619BF171-B006-B949-AA9F-776A5A4EFAC0}"/>
              </a:ext>
            </a:extLst>
          </p:cNvPr>
          <p:cNvSpPr>
            <a:spLocks noGrp="1"/>
          </p:cNvSpPr>
          <p:nvPr>
            <p:ph type="body" sz="quarter" idx="11" hasCustomPrompt="1"/>
          </p:nvPr>
        </p:nvSpPr>
        <p:spPr>
          <a:xfrm>
            <a:off x="419100" y="1181100"/>
            <a:ext cx="2628900" cy="5049838"/>
          </a:xfrm>
        </p:spPr>
        <p:txBody>
          <a:bodyPr/>
          <a:lstStyle>
            <a:lvl1pPr>
              <a:defRPr>
                <a:solidFill>
                  <a:schemeClr val="bg1"/>
                </a:solidFill>
              </a:defRPr>
            </a:lvl1pPr>
            <a:lvl2pPr>
              <a:defRPr>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nl-NL" dirty="0"/>
              <a:t>tekst</a:t>
            </a:r>
          </a:p>
          <a:p>
            <a:pPr lvl="1"/>
            <a:r>
              <a:rPr lang="nl-NL" dirty="0"/>
              <a:t>tekst</a:t>
            </a:r>
          </a:p>
          <a:p>
            <a:pPr lvl="2"/>
            <a:r>
              <a:rPr lang="nl-NL" dirty="0"/>
              <a:t>Hier kun je tekst of kernwoorden plaatsen</a:t>
            </a:r>
          </a:p>
          <a:p>
            <a:pPr lvl="3"/>
            <a:r>
              <a:rPr lang="nl-NL" dirty="0"/>
              <a:t>Met, indien nodig, wat extra uitleg.</a:t>
            </a:r>
          </a:p>
        </p:txBody>
      </p:sp>
    </p:spTree>
    <p:extLst>
      <p:ext uri="{BB962C8B-B14F-4D97-AF65-F5344CB8AC3E}">
        <p14:creationId xmlns:p14="http://schemas.microsoft.com/office/powerpoint/2010/main" val="247784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met beeld">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3"/>
          <a:stretch>
            <a:fillRect/>
          </a:stretch>
        </p:blipFill>
        <p:spPr>
          <a:xfrm>
            <a:off x="5482078" y="-84859"/>
            <a:ext cx="1178366" cy="505659"/>
          </a:xfrm>
          <a:prstGeom prst="rect">
            <a:avLst/>
          </a:prstGeom>
        </p:spPr>
      </p:pic>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3922058" y="1789316"/>
            <a:ext cx="4244788" cy="393700"/>
          </a:xfrm>
          <a:solidFill>
            <a:schemeClr val="bg1"/>
          </a:solidFill>
        </p:spPr>
        <p:txBody>
          <a:bodyPr/>
          <a:lstStyle>
            <a:lvl1pPr marL="0" indent="0" algn="ctr">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4" name="Tijdelijke aanduiding voor tekst 3"/>
          <p:cNvSpPr>
            <a:spLocks noGrp="1"/>
          </p:cNvSpPr>
          <p:nvPr>
            <p:ph type="body" sz="quarter" idx="11" hasCustomPrompt="1"/>
          </p:nvPr>
        </p:nvSpPr>
        <p:spPr>
          <a:xfrm>
            <a:off x="3402105" y="723222"/>
            <a:ext cx="5440444" cy="646331"/>
          </a:xfrm>
          <a:solidFill>
            <a:schemeClr val="accent1"/>
          </a:solidFill>
        </p:spPr>
        <p:txBody>
          <a:bodyPr anchor="ctr" anchorCtr="0">
            <a:spAutoFit/>
          </a:bodyPr>
          <a:lstStyle>
            <a:lvl1pPr>
              <a:defRPr sz="4000" baseline="0">
                <a:solidFill>
                  <a:schemeClr val="bg1"/>
                </a:solidFill>
              </a:defRPr>
            </a:lvl1pPr>
          </a:lstStyle>
          <a:p>
            <a:pPr lvl="0"/>
            <a:r>
              <a:rPr lang="nl-NL" dirty="0" smtClean="0"/>
              <a:t> TITEL POWERPOINT</a:t>
            </a:r>
          </a:p>
        </p:txBody>
      </p:sp>
    </p:spTree>
    <p:extLst>
      <p:ext uri="{BB962C8B-B14F-4D97-AF65-F5344CB8AC3E}">
        <p14:creationId xmlns:p14="http://schemas.microsoft.com/office/powerpoint/2010/main" val="10119335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met quote">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2280924"/>
            <a:ext cx="9420448" cy="2802519"/>
          </a:xfrm>
          <a:prstGeom prst="rect">
            <a:avLst/>
          </a:prstGeom>
        </p:spPr>
        <p:txBody>
          <a:bodyPr>
            <a:normAutofit/>
          </a:bodyPr>
          <a:lstStyle>
            <a:lvl1pPr algn="ctr">
              <a:lnSpc>
                <a:spcPct val="100000"/>
              </a:lnSpc>
              <a:defRPr sz="2800" spc="100" baseline="0">
                <a:solidFill>
                  <a:schemeClr val="bg1"/>
                </a:solidFill>
              </a:defRPr>
            </a:lvl1pPr>
          </a:lstStyle>
          <a:p>
            <a:r>
              <a:rPr lang="nl-NL" dirty="0"/>
              <a:t>Hier kan een </a:t>
            </a:r>
            <a:br>
              <a:rPr lang="nl-NL" dirty="0"/>
            </a:br>
            <a:r>
              <a:rPr lang="nl-NL" dirty="0"/>
              <a:t>quote komen</a:t>
            </a:r>
            <a:br>
              <a:rPr lang="nl-NL" dirty="0"/>
            </a:br>
            <a:r>
              <a:rPr lang="nl-NL" dirty="0"/>
              <a:t>van iemand die</a:t>
            </a:r>
            <a:br>
              <a:rPr lang="nl-NL" dirty="0"/>
            </a:br>
            <a:r>
              <a:rPr lang="nl-NL" dirty="0"/>
              <a:t>iets interessant</a:t>
            </a:r>
            <a:br>
              <a:rPr lang="nl-NL" dirty="0"/>
            </a:br>
            <a:r>
              <a:rPr lang="nl-NL" dirty="0"/>
              <a:t>te zeggen heeft!</a:t>
            </a:r>
            <a:endParaRPr lang="nl-BE" dirty="0"/>
          </a:p>
        </p:txBody>
      </p:sp>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2"/>
          <a:stretch>
            <a:fillRect/>
          </a:stretch>
        </p:blipFill>
        <p:spPr>
          <a:xfrm>
            <a:off x="5706417" y="5892294"/>
            <a:ext cx="735886" cy="728838"/>
          </a:xfrm>
          <a:prstGeom prst="rect">
            <a:avLst/>
          </a:prstGeom>
        </p:spPr>
      </p:pic>
      <p:pic>
        <p:nvPicPr>
          <p:cNvPr id="11" name="Afbeelding 10">
            <a:extLst>
              <a:ext uri="{FF2B5EF4-FFF2-40B4-BE49-F238E27FC236}">
                <a16:creationId xmlns:a16="http://schemas.microsoft.com/office/drawing/2014/main" xmlns="" id="{ECDB488E-D0A4-FC4C-8CC9-63DDFD28AFE4}"/>
              </a:ext>
            </a:extLst>
          </p:cNvPr>
          <p:cNvPicPr>
            <a:picLocks noChangeAspect="1"/>
          </p:cNvPicPr>
          <p:nvPr userDrawn="1"/>
        </p:nvPicPr>
        <p:blipFill>
          <a:blip r:embed="rId3"/>
          <a:stretch>
            <a:fillRect/>
          </a:stretch>
        </p:blipFill>
        <p:spPr>
          <a:xfrm>
            <a:off x="5482078" y="-84859"/>
            <a:ext cx="1178366" cy="505659"/>
          </a:xfrm>
          <a:prstGeom prst="rect">
            <a:avLst/>
          </a:prstGeom>
        </p:spPr>
      </p:pic>
      <p:grpSp>
        <p:nvGrpSpPr>
          <p:cNvPr id="14" name="Groep 13">
            <a:extLst>
              <a:ext uri="{FF2B5EF4-FFF2-40B4-BE49-F238E27FC236}">
                <a16:creationId xmlns:a16="http://schemas.microsoft.com/office/drawing/2014/main" xmlns="" id="{D907AB4A-AF10-FF40-A088-C395C83889F6}"/>
              </a:ext>
            </a:extLst>
          </p:cNvPr>
          <p:cNvGrpSpPr/>
          <p:nvPr userDrawn="1"/>
        </p:nvGrpSpPr>
        <p:grpSpPr>
          <a:xfrm>
            <a:off x="5482078" y="1007249"/>
            <a:ext cx="1130469" cy="1265741"/>
            <a:chOff x="5482078" y="913488"/>
            <a:chExt cx="1130469" cy="1265741"/>
          </a:xfrm>
        </p:grpSpPr>
        <p:pic>
          <p:nvPicPr>
            <p:cNvPr id="6" name="Afbeelding 5">
              <a:extLst>
                <a:ext uri="{FF2B5EF4-FFF2-40B4-BE49-F238E27FC236}">
                  <a16:creationId xmlns:a16="http://schemas.microsoft.com/office/drawing/2014/main" xmlns="" id="{D976C370-9287-B146-929E-712200116918}"/>
                </a:ext>
              </a:extLst>
            </p:cNvPr>
            <p:cNvPicPr>
              <a:picLocks noChangeAspect="1"/>
            </p:cNvPicPr>
            <p:nvPr userDrawn="1"/>
          </p:nvPicPr>
          <p:blipFill>
            <a:blip r:embed="rId4"/>
            <a:stretch>
              <a:fillRect/>
            </a:stretch>
          </p:blipFill>
          <p:spPr>
            <a:xfrm>
              <a:off x="5482078" y="913488"/>
              <a:ext cx="1130469" cy="1117169"/>
            </a:xfrm>
            <a:prstGeom prst="rect">
              <a:avLst/>
            </a:prstGeom>
          </p:spPr>
        </p:pic>
        <p:cxnSp>
          <p:nvCxnSpPr>
            <p:cNvPr id="13" name="Rechte verbindingslijn 12">
              <a:extLst>
                <a:ext uri="{FF2B5EF4-FFF2-40B4-BE49-F238E27FC236}">
                  <a16:creationId xmlns:a16="http://schemas.microsoft.com/office/drawing/2014/main" xmlns="" id="{60E67807-5FB4-194B-BDEC-FB538CF7AA0C}"/>
                </a:ext>
              </a:extLst>
            </p:cNvPr>
            <p:cNvCxnSpPr/>
            <p:nvPr userDrawn="1"/>
          </p:nvCxnSpPr>
          <p:spPr>
            <a:xfrm>
              <a:off x="5679369" y="2179229"/>
              <a:ext cx="7358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4385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met 'Zijn er nog vragen?'">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grpSp>
        <p:nvGrpSpPr>
          <p:cNvPr id="11" name="Groep 10">
            <a:extLst>
              <a:ext uri="{FF2B5EF4-FFF2-40B4-BE49-F238E27FC236}">
                <a16:creationId xmlns:a16="http://schemas.microsoft.com/office/drawing/2014/main" xmlns="" id="{C643A127-B490-8A4C-A810-7955D709C39F}"/>
              </a:ext>
            </a:extLst>
          </p:cNvPr>
          <p:cNvGrpSpPr/>
          <p:nvPr userDrawn="1"/>
        </p:nvGrpSpPr>
        <p:grpSpPr>
          <a:xfrm>
            <a:off x="5488728" y="1797662"/>
            <a:ext cx="1117169" cy="1273675"/>
            <a:chOff x="5488728" y="1007249"/>
            <a:chExt cx="1117169" cy="1273675"/>
          </a:xfrm>
        </p:grpSpPr>
        <p:pic>
          <p:nvPicPr>
            <p:cNvPr id="12" name="Afbeelding 11">
              <a:extLst>
                <a:ext uri="{FF2B5EF4-FFF2-40B4-BE49-F238E27FC236}">
                  <a16:creationId xmlns:a16="http://schemas.microsoft.com/office/drawing/2014/main" xmlns="" id="{EA3971B1-A457-BB4D-84F1-9205E29F5ED7}"/>
                </a:ext>
              </a:extLst>
            </p:cNvPr>
            <p:cNvPicPr>
              <a:picLocks noChangeAspect="1"/>
            </p:cNvPicPr>
            <p:nvPr userDrawn="1"/>
          </p:nvPicPr>
          <p:blipFill>
            <a:blip r:embed="rId4"/>
            <a:stretch>
              <a:fillRect/>
            </a:stretch>
          </p:blipFill>
          <p:spPr>
            <a:xfrm>
              <a:off x="5488728" y="1007249"/>
              <a:ext cx="1117169" cy="1117169"/>
            </a:xfrm>
            <a:prstGeom prst="rect">
              <a:avLst/>
            </a:prstGeom>
          </p:spPr>
        </p:pic>
        <p:cxnSp>
          <p:nvCxnSpPr>
            <p:cNvPr id="13" name="Rechte verbindingslijn 12">
              <a:extLst>
                <a:ext uri="{FF2B5EF4-FFF2-40B4-BE49-F238E27FC236}">
                  <a16:creationId xmlns:a16="http://schemas.microsoft.com/office/drawing/2014/main" xmlns="" id="{0BEB9B5F-CCF7-0141-A85E-E035168B67C8}"/>
                </a:ext>
              </a:extLst>
            </p:cNvPr>
            <p:cNvCxnSpPr/>
            <p:nvPr userDrawn="1"/>
          </p:nvCxnSpPr>
          <p:spPr>
            <a:xfrm>
              <a:off x="5706417" y="2280924"/>
              <a:ext cx="7358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4" name="Titel 1">
            <a:extLst>
              <a:ext uri="{FF2B5EF4-FFF2-40B4-BE49-F238E27FC236}">
                <a16:creationId xmlns:a16="http://schemas.microsoft.com/office/drawing/2014/main" xmlns="" id="{9EA244D8-A000-6041-97A7-55142C94CC38}"/>
              </a:ext>
            </a:extLst>
          </p:cNvPr>
          <p:cNvSpPr>
            <a:spLocks noGrp="1"/>
          </p:cNvSpPr>
          <p:nvPr>
            <p:ph type="title" hasCustomPrompt="1"/>
          </p:nvPr>
        </p:nvSpPr>
        <p:spPr>
          <a:xfrm>
            <a:off x="1360967" y="3071337"/>
            <a:ext cx="9420448" cy="1751245"/>
          </a:xfrm>
          <a:prstGeom prst="rect">
            <a:avLst/>
          </a:prstGeom>
        </p:spPr>
        <p:txBody>
          <a:bodyPr>
            <a:normAutofit/>
          </a:bodyPr>
          <a:lstStyle>
            <a:lvl1pPr algn="ctr">
              <a:lnSpc>
                <a:spcPct val="100000"/>
              </a:lnSpc>
              <a:defRPr sz="2800" b="0" spc="100" baseline="0">
                <a:solidFill>
                  <a:schemeClr val="tx2"/>
                </a:solidFill>
              </a:defRPr>
            </a:lvl1pPr>
          </a:lstStyle>
          <a:p>
            <a:r>
              <a:rPr lang="nl-NL" dirty="0"/>
              <a:t>Heb je nog vragen?</a:t>
            </a:r>
            <a:br>
              <a:rPr lang="nl-NL" dirty="0"/>
            </a:br>
            <a:r>
              <a:rPr lang="nl-NL" dirty="0"/>
              <a:t>Stel ze maar!</a:t>
            </a:r>
            <a:endParaRPr lang="nl-BE" dirty="0"/>
          </a:p>
        </p:txBody>
      </p:sp>
      <p:sp>
        <p:nvSpPr>
          <p:cNvPr id="15" name="Tijdelijke aanduiding voor voettekst 11">
            <a:extLst>
              <a:ext uri="{FF2B5EF4-FFF2-40B4-BE49-F238E27FC236}">
                <a16:creationId xmlns:a16="http://schemas.microsoft.com/office/drawing/2014/main" xmlns="" id="{DD6CB5A7-F62B-F641-9D0B-2A459C33E522}"/>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604135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atst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1037" y="2280115"/>
            <a:ext cx="9420448" cy="726558"/>
          </a:xfrm>
          <a:prstGeom prst="rect">
            <a:avLst/>
          </a:prstGeom>
        </p:spPr>
        <p:txBody>
          <a:bodyPr>
            <a:normAutofit/>
          </a:bodyPr>
          <a:lstStyle>
            <a:lvl1pPr algn="ctr">
              <a:defRPr sz="2800"/>
            </a:lvl1pPr>
          </a:lstStyle>
          <a:p>
            <a:r>
              <a:rPr lang="nl-NL" dirty="0"/>
              <a:t>HARTELIJK BEDANKT!</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6" name="Afbeelding 5">
            <a:extLst>
              <a:ext uri="{FF2B5EF4-FFF2-40B4-BE49-F238E27FC236}">
                <a16:creationId xmlns:a16="http://schemas.microsoft.com/office/drawing/2014/main" xmlns="" id="{907C775F-F8E8-DC4A-B6CA-3CD129669A16}"/>
              </a:ext>
            </a:extLst>
          </p:cNvPr>
          <p:cNvPicPr>
            <a:picLocks noChangeAspect="1"/>
          </p:cNvPicPr>
          <p:nvPr userDrawn="1"/>
        </p:nvPicPr>
        <p:blipFill>
          <a:blip r:embed="rId3"/>
          <a:stretch>
            <a:fillRect/>
          </a:stretch>
        </p:blipFill>
        <p:spPr>
          <a:xfrm>
            <a:off x="5356740" y="4814046"/>
            <a:ext cx="1429950" cy="1416253"/>
          </a:xfrm>
          <a:prstGeom prst="rect">
            <a:avLst/>
          </a:prstGeom>
        </p:spPr>
      </p:pic>
      <p:sp>
        <p:nvSpPr>
          <p:cNvPr id="4" name="Tijdelijke aanduiding voor tekst 3">
            <a:extLst>
              <a:ext uri="{FF2B5EF4-FFF2-40B4-BE49-F238E27FC236}">
                <a16:creationId xmlns:a16="http://schemas.microsoft.com/office/drawing/2014/main" xmlns="" id="{1E857BEC-00D8-8F41-859D-2193461EE866}"/>
              </a:ext>
            </a:extLst>
          </p:cNvPr>
          <p:cNvSpPr>
            <a:spLocks noGrp="1"/>
          </p:cNvSpPr>
          <p:nvPr>
            <p:ph type="body" sz="quarter" idx="10" hasCustomPrompt="1"/>
          </p:nvPr>
        </p:nvSpPr>
        <p:spPr>
          <a:xfrm>
            <a:off x="1361037" y="3347730"/>
            <a:ext cx="9455150" cy="1125258"/>
          </a:xfrm>
        </p:spPr>
        <p:txBody>
          <a:bodyPr>
            <a:normAutofit/>
          </a:bodyPr>
          <a:lstStyle>
            <a:lvl1pPr>
              <a:lnSpc>
                <a:spcPct val="100000"/>
              </a:lnSpc>
              <a:spcBef>
                <a:spcPts val="0"/>
              </a:spcBef>
              <a:defRPr sz="1600" b="1" i="0" spc="0" baseline="0">
                <a:latin typeface="MetaPro" panose="02000503040000020004" pitchFamily="2" charset="0"/>
              </a:defRPr>
            </a:lvl1pPr>
          </a:lstStyle>
          <a:p>
            <a:pPr algn="ctr">
              <a:lnSpc>
                <a:spcPct val="150000"/>
              </a:lnSpc>
            </a:pPr>
            <a:r>
              <a:rPr lang="nl-NL" sz="2800" b="1" i="0" dirty="0">
                <a:solidFill>
                  <a:schemeClr val="tx2"/>
                </a:solidFill>
                <a:latin typeface="MetaPro" panose="02000503040000020004" pitchFamily="2" charset="0"/>
              </a:rPr>
              <a:t>De </a:t>
            </a:r>
            <a:r>
              <a:rPr lang="nl-NL" sz="2800" b="1" i="0" dirty="0" err="1">
                <a:solidFill>
                  <a:schemeClr val="tx2"/>
                </a:solidFill>
                <a:latin typeface="MetaPro" panose="02000503040000020004" pitchFamily="2" charset="0"/>
              </a:rPr>
              <a:t>Ambrassade</a:t>
            </a:r>
            <a:r>
              <a:rPr lang="nl-NL" sz="2800" b="1" i="0" dirty="0">
                <a:solidFill>
                  <a:schemeClr val="tx2"/>
                </a:solidFill>
                <a:latin typeface="MetaPro" panose="02000503040000020004" pitchFamily="2" charset="0"/>
              </a:rPr>
              <a:t> vzw</a:t>
            </a:r>
            <a:endParaRPr lang="nl-NL" sz="2800" b="1" i="0" dirty="0">
              <a:solidFill>
                <a:schemeClr val="tx2"/>
              </a:solidFill>
              <a:latin typeface="Meta Pro Normal" panose="020B0504030101020102" pitchFamily="34" charset="0"/>
            </a:endParaRPr>
          </a:p>
          <a:p>
            <a:pPr algn="ctr">
              <a:lnSpc>
                <a:spcPct val="150000"/>
              </a:lnSpc>
            </a:pPr>
            <a:r>
              <a:rPr lang="nl-NL" dirty="0" err="1">
                <a:solidFill>
                  <a:schemeClr val="tx2"/>
                </a:solidFill>
                <a:latin typeface="Meta Pro Normal" panose="020B0504030101020102" pitchFamily="34" charset="0"/>
              </a:rPr>
              <a:t>www.deambrassade.be</a:t>
            </a:r>
            <a:endParaRPr lang="nl-NL" dirty="0">
              <a:solidFill>
                <a:schemeClr val="tx2"/>
              </a:solidFill>
              <a:latin typeface="Meta Pro Normal" panose="020B0504030101020102" pitchFamily="34" charset="0"/>
            </a:endParaRPr>
          </a:p>
        </p:txBody>
      </p:sp>
    </p:spTree>
    <p:extLst>
      <p:ext uri="{BB962C8B-B14F-4D97-AF65-F5344CB8AC3E}">
        <p14:creationId xmlns:p14="http://schemas.microsoft.com/office/powerpoint/2010/main" val="3949382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98885D-ACB4-40E0-A574-4CA938A39986}" type="datetimeFigureOut">
              <a:rPr lang="nl-BE" smtClean="0"/>
              <a:t>17/06/2019</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0B15ECC7-D8AD-4115-B5FE-9F32973CA371}" type="slidenum">
              <a:rPr lang="nl-BE" smtClean="0"/>
              <a:t>‹nr.›</a:t>
            </a:fld>
            <a:endParaRPr lang="nl-BE"/>
          </a:p>
        </p:txBody>
      </p:sp>
    </p:spTree>
    <p:extLst>
      <p:ext uri="{BB962C8B-B14F-4D97-AF65-F5344CB8AC3E}">
        <p14:creationId xmlns:p14="http://schemas.microsoft.com/office/powerpoint/2010/main" val="3956546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C198885D-ACB4-40E0-A574-4CA938A39986}" type="datetimeFigureOut">
              <a:rPr lang="nl-BE" smtClean="0"/>
              <a:t>17/06/2019</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0B15ECC7-D8AD-4115-B5FE-9F32973CA371}" type="slidenum">
              <a:rPr lang="nl-BE" smtClean="0"/>
              <a:t>‹nr.›</a:t>
            </a:fld>
            <a:endParaRPr lang="nl-BE"/>
          </a:p>
        </p:txBody>
      </p:sp>
    </p:spTree>
    <p:extLst>
      <p:ext uri="{BB962C8B-B14F-4D97-AF65-F5344CB8AC3E}">
        <p14:creationId xmlns:p14="http://schemas.microsoft.com/office/powerpoint/2010/main" val="1447908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lanco">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2"/>
          <a:stretch>
            <a:fillRect/>
          </a:stretch>
        </p:blipFill>
        <p:spPr>
          <a:xfrm>
            <a:off x="5482078" y="-84859"/>
            <a:ext cx="1178366" cy="505659"/>
          </a:xfrm>
          <a:prstGeom prst="rect">
            <a:avLst/>
          </a:prstGeom>
        </p:spPr>
      </p:pic>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Tree>
    <p:extLst>
      <p:ext uri="{BB962C8B-B14F-4D97-AF65-F5344CB8AC3E}">
        <p14:creationId xmlns:p14="http://schemas.microsoft.com/office/powerpoint/2010/main" val="247585583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elslide met beeld_zLOGO">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2"/>
          <a:stretch>
            <a:fillRect/>
          </a:stretch>
        </p:blipFill>
        <p:spPr>
          <a:xfrm>
            <a:off x="5482078" y="-84859"/>
            <a:ext cx="1178366" cy="505659"/>
          </a:xfrm>
          <a:prstGeom prst="rect">
            <a:avLst/>
          </a:prstGeom>
        </p:spPr>
      </p:pic>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3922058" y="1789316"/>
            <a:ext cx="4244788" cy="393700"/>
          </a:xfrm>
          <a:solidFill>
            <a:schemeClr val="bg1"/>
          </a:solidFill>
        </p:spPr>
        <p:txBody>
          <a:bodyPr/>
          <a:lstStyle>
            <a:lvl1pPr marL="0" indent="0" algn="ctr">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4" name="Tijdelijke aanduiding voor tekst 3"/>
          <p:cNvSpPr>
            <a:spLocks noGrp="1"/>
          </p:cNvSpPr>
          <p:nvPr>
            <p:ph type="body" sz="quarter" idx="11" hasCustomPrompt="1"/>
          </p:nvPr>
        </p:nvSpPr>
        <p:spPr>
          <a:xfrm>
            <a:off x="3402105" y="723222"/>
            <a:ext cx="5440444" cy="646331"/>
          </a:xfrm>
          <a:solidFill>
            <a:schemeClr val="accent1"/>
          </a:solidFill>
        </p:spPr>
        <p:txBody>
          <a:bodyPr anchor="ctr" anchorCtr="0">
            <a:spAutoFit/>
          </a:bodyPr>
          <a:lstStyle>
            <a:lvl1pPr>
              <a:defRPr sz="4000" baseline="0">
                <a:solidFill>
                  <a:schemeClr val="bg1"/>
                </a:solidFill>
              </a:defRPr>
            </a:lvl1pPr>
          </a:lstStyle>
          <a:p>
            <a:pPr lvl="0"/>
            <a:r>
              <a:rPr lang="nl-NL" dirty="0" smtClean="0"/>
              <a:t> TITEL POWERPOINT</a:t>
            </a:r>
          </a:p>
        </p:txBody>
      </p:sp>
    </p:spTree>
    <p:extLst>
      <p:ext uri="{BB962C8B-B14F-4D97-AF65-F5344CB8AC3E}">
        <p14:creationId xmlns:p14="http://schemas.microsoft.com/office/powerpoint/2010/main" val="40836546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slide zonder beeld">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7FEC4BC-1EF1-3E46-9439-F281DA096144}"/>
              </a:ext>
            </a:extLst>
          </p:cNvPr>
          <p:cNvSpPr>
            <a:spLocks noGrp="1"/>
          </p:cNvSpPr>
          <p:nvPr>
            <p:ph type="ctrTitle" hasCustomPrompt="1"/>
          </p:nvPr>
        </p:nvSpPr>
        <p:spPr>
          <a:xfrm>
            <a:off x="1524000" y="1833974"/>
            <a:ext cx="9144000" cy="702989"/>
          </a:xfrm>
          <a:prstGeom prst="rect">
            <a:avLst/>
          </a:prstGeom>
        </p:spPr>
        <p:txBody>
          <a:bodyPr anchor="b">
            <a:normAutofit/>
          </a:bodyPr>
          <a:lstStyle>
            <a:lvl1pPr algn="ctr">
              <a:defRPr sz="4000">
                <a:solidFill>
                  <a:schemeClr val="bg1"/>
                </a:solidFill>
              </a:defRPr>
            </a:lvl1pPr>
          </a:lstStyle>
          <a:p>
            <a:r>
              <a:rPr lang="nl-NL" dirty="0"/>
              <a:t>TITEL POWERPOINT</a:t>
            </a:r>
            <a:endParaRPr lang="nl-BE" dirty="0"/>
          </a:p>
        </p:txBody>
      </p:sp>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1524000" y="2793810"/>
            <a:ext cx="9144000" cy="1177780"/>
          </a:xfrm>
        </p:spPr>
        <p:txBody>
          <a:bodyPr/>
          <a:lstStyle>
            <a:lvl1pPr marL="0" indent="0" algn="ctr">
              <a:buNone/>
              <a:defRPr sz="2400" b="0" i="0" spc="300" baseline="0">
                <a:solidFill>
                  <a:schemeClr val="bg1"/>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pic>
        <p:nvPicPr>
          <p:cNvPr id="10" name="Afbeelding 9">
            <a:extLst>
              <a:ext uri="{FF2B5EF4-FFF2-40B4-BE49-F238E27FC236}">
                <a16:creationId xmlns:a16="http://schemas.microsoft.com/office/drawing/2014/main" xmlns="" id="{F2FD23A1-34AB-2F4A-AA75-780131F0689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3"/>
          <a:stretch>
            <a:fillRect/>
          </a:stretch>
        </p:blipFill>
        <p:spPr>
          <a:xfrm>
            <a:off x="5356740" y="4814047"/>
            <a:ext cx="1429950" cy="1416253"/>
          </a:xfrm>
          <a:prstGeom prst="rect">
            <a:avLst/>
          </a:prstGeom>
        </p:spPr>
      </p:pic>
    </p:spTree>
    <p:extLst>
      <p:ext uri="{BB962C8B-B14F-4D97-AF65-F5344CB8AC3E}">
        <p14:creationId xmlns:p14="http://schemas.microsoft.com/office/powerpoint/2010/main" val="320417401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elslide zonder beeld_zLOGO">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7FEC4BC-1EF1-3E46-9439-F281DA096144}"/>
              </a:ext>
            </a:extLst>
          </p:cNvPr>
          <p:cNvSpPr>
            <a:spLocks noGrp="1"/>
          </p:cNvSpPr>
          <p:nvPr>
            <p:ph type="ctrTitle" hasCustomPrompt="1"/>
          </p:nvPr>
        </p:nvSpPr>
        <p:spPr>
          <a:xfrm>
            <a:off x="1524000" y="1833974"/>
            <a:ext cx="9144000" cy="702989"/>
          </a:xfrm>
          <a:prstGeom prst="rect">
            <a:avLst/>
          </a:prstGeom>
        </p:spPr>
        <p:txBody>
          <a:bodyPr anchor="b">
            <a:normAutofit/>
          </a:bodyPr>
          <a:lstStyle>
            <a:lvl1pPr algn="ctr">
              <a:defRPr sz="4000">
                <a:solidFill>
                  <a:schemeClr val="bg1"/>
                </a:solidFill>
              </a:defRPr>
            </a:lvl1pPr>
          </a:lstStyle>
          <a:p>
            <a:r>
              <a:rPr lang="nl-NL" dirty="0"/>
              <a:t>TITEL POWERPOINT</a:t>
            </a:r>
            <a:endParaRPr lang="nl-BE" dirty="0"/>
          </a:p>
        </p:txBody>
      </p:sp>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1524000" y="2793810"/>
            <a:ext cx="9144000" cy="1177780"/>
          </a:xfrm>
        </p:spPr>
        <p:txBody>
          <a:bodyPr/>
          <a:lstStyle>
            <a:lvl1pPr marL="0" indent="0" algn="ctr">
              <a:buNone/>
              <a:defRPr sz="2400" b="0" i="0" spc="300" baseline="0">
                <a:solidFill>
                  <a:schemeClr val="bg1"/>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pic>
        <p:nvPicPr>
          <p:cNvPr id="10" name="Afbeelding 9">
            <a:extLst>
              <a:ext uri="{FF2B5EF4-FFF2-40B4-BE49-F238E27FC236}">
                <a16:creationId xmlns:a16="http://schemas.microsoft.com/office/drawing/2014/main" xmlns="" id="{F2FD23A1-34AB-2F4A-AA75-780131F0689B}"/>
              </a:ext>
            </a:extLst>
          </p:cNvPr>
          <p:cNvPicPr>
            <a:picLocks noChangeAspect="1"/>
          </p:cNvPicPr>
          <p:nvPr userDrawn="1"/>
        </p:nvPicPr>
        <p:blipFill>
          <a:blip r:embed="rId2"/>
          <a:stretch>
            <a:fillRect/>
          </a:stretch>
        </p:blipFill>
        <p:spPr>
          <a:xfrm>
            <a:off x="5482078" y="-84859"/>
            <a:ext cx="1178366" cy="505659"/>
          </a:xfrm>
          <a:prstGeom prst="rect">
            <a:avLst/>
          </a:prstGeom>
        </p:spPr>
      </p:pic>
    </p:spTree>
    <p:extLst>
      <p:ext uri="{BB962C8B-B14F-4D97-AF65-F5344CB8AC3E}">
        <p14:creationId xmlns:p14="http://schemas.microsoft.com/office/powerpoint/2010/main" val="89868761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slide met beeld">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3"/>
          <a:stretch>
            <a:fillRect/>
          </a:stretch>
        </p:blipFill>
        <p:spPr>
          <a:xfrm>
            <a:off x="5482078" y="-84859"/>
            <a:ext cx="1178366" cy="505659"/>
          </a:xfrm>
          <a:prstGeom prst="rect">
            <a:avLst/>
          </a:prstGeom>
        </p:spPr>
      </p:pic>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3922058" y="1789316"/>
            <a:ext cx="4244788" cy="393700"/>
          </a:xfrm>
          <a:solidFill>
            <a:schemeClr val="bg1"/>
          </a:solidFill>
        </p:spPr>
        <p:txBody>
          <a:bodyPr/>
          <a:lstStyle>
            <a:lvl1pPr marL="0" indent="0" algn="ctr">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4" name="Tijdelijke aanduiding voor tekst 3"/>
          <p:cNvSpPr>
            <a:spLocks noGrp="1"/>
          </p:cNvSpPr>
          <p:nvPr>
            <p:ph type="body" sz="quarter" idx="11" hasCustomPrompt="1"/>
          </p:nvPr>
        </p:nvSpPr>
        <p:spPr>
          <a:xfrm>
            <a:off x="3402105" y="723222"/>
            <a:ext cx="5440444" cy="646331"/>
          </a:xfrm>
          <a:solidFill>
            <a:schemeClr val="accent1"/>
          </a:solidFill>
        </p:spPr>
        <p:txBody>
          <a:bodyPr anchor="ctr" anchorCtr="0">
            <a:spAutoFit/>
          </a:bodyPr>
          <a:lstStyle>
            <a:lvl1pPr>
              <a:defRPr sz="4000" baseline="0">
                <a:solidFill>
                  <a:schemeClr val="bg1"/>
                </a:solidFill>
              </a:defRPr>
            </a:lvl1pPr>
          </a:lstStyle>
          <a:p>
            <a:pPr lvl="0"/>
            <a:r>
              <a:rPr lang="nl-NL" dirty="0" smtClean="0"/>
              <a:t> TITEL POWERPOINT</a:t>
            </a:r>
          </a:p>
        </p:txBody>
      </p:sp>
    </p:spTree>
    <p:extLst>
      <p:ext uri="{BB962C8B-B14F-4D97-AF65-F5344CB8AC3E}">
        <p14:creationId xmlns:p14="http://schemas.microsoft.com/office/powerpoint/2010/main" val="6194709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slide met beeld">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3"/>
          <a:stretch>
            <a:fillRect/>
          </a:stretch>
        </p:blipFill>
        <p:spPr>
          <a:xfrm>
            <a:off x="5482078" y="-84859"/>
            <a:ext cx="1178366" cy="505659"/>
          </a:xfrm>
          <a:prstGeom prst="rect">
            <a:avLst/>
          </a:prstGeom>
        </p:spPr>
      </p:pic>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3922058" y="1789316"/>
            <a:ext cx="4244788" cy="393700"/>
          </a:xfrm>
          <a:solidFill>
            <a:schemeClr val="bg1"/>
          </a:solidFill>
        </p:spPr>
        <p:txBody>
          <a:bodyPr/>
          <a:lstStyle>
            <a:lvl1pPr marL="0" indent="0" algn="ctr">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sp>
        <p:nvSpPr>
          <p:cNvPr id="4" name="Tijdelijke aanduiding voor tekst 3"/>
          <p:cNvSpPr>
            <a:spLocks noGrp="1"/>
          </p:cNvSpPr>
          <p:nvPr>
            <p:ph type="body" sz="quarter" idx="11" hasCustomPrompt="1"/>
          </p:nvPr>
        </p:nvSpPr>
        <p:spPr>
          <a:xfrm>
            <a:off x="3402105" y="723222"/>
            <a:ext cx="5440444" cy="646331"/>
          </a:xfrm>
          <a:solidFill>
            <a:schemeClr val="accent1"/>
          </a:solidFill>
        </p:spPr>
        <p:txBody>
          <a:bodyPr anchor="ctr" anchorCtr="0">
            <a:spAutoFit/>
          </a:bodyPr>
          <a:lstStyle>
            <a:lvl1pPr>
              <a:defRPr sz="4000" baseline="0">
                <a:solidFill>
                  <a:schemeClr val="bg1"/>
                </a:solidFill>
              </a:defRPr>
            </a:lvl1pPr>
          </a:lstStyle>
          <a:p>
            <a:pPr lvl="0"/>
            <a:r>
              <a:rPr lang="nl-NL" dirty="0" smtClean="0"/>
              <a:t> TITEL POWERPOINT</a:t>
            </a:r>
          </a:p>
        </p:txBody>
      </p:sp>
    </p:spTree>
    <p:extLst>
      <p:ext uri="{BB962C8B-B14F-4D97-AF65-F5344CB8AC3E}">
        <p14:creationId xmlns:p14="http://schemas.microsoft.com/office/powerpoint/2010/main" val="330957244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elslide met beeld_zLOGO">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2"/>
          <a:stretch>
            <a:fillRect/>
          </a:stretch>
        </p:blipFill>
        <p:spPr>
          <a:xfrm>
            <a:off x="5482078" y="-84859"/>
            <a:ext cx="1178366" cy="505659"/>
          </a:xfrm>
          <a:prstGeom prst="rect">
            <a:avLst/>
          </a:prstGeom>
        </p:spPr>
      </p:pic>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3922058" y="1789316"/>
            <a:ext cx="4244788" cy="393700"/>
          </a:xfrm>
          <a:solidFill>
            <a:schemeClr val="bg1"/>
          </a:solidFill>
        </p:spPr>
        <p:txBody>
          <a:bodyPr/>
          <a:lstStyle>
            <a:lvl1pPr marL="0" indent="0" algn="ctr">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4" name="Tijdelijke aanduiding voor tekst 3"/>
          <p:cNvSpPr>
            <a:spLocks noGrp="1"/>
          </p:cNvSpPr>
          <p:nvPr>
            <p:ph type="body" sz="quarter" idx="11" hasCustomPrompt="1"/>
          </p:nvPr>
        </p:nvSpPr>
        <p:spPr>
          <a:xfrm>
            <a:off x="3402105" y="723222"/>
            <a:ext cx="5440444" cy="646331"/>
          </a:xfrm>
          <a:solidFill>
            <a:schemeClr val="accent1"/>
          </a:solidFill>
        </p:spPr>
        <p:txBody>
          <a:bodyPr anchor="ctr" anchorCtr="0">
            <a:spAutoFit/>
          </a:bodyPr>
          <a:lstStyle>
            <a:lvl1pPr>
              <a:defRPr sz="4000" baseline="0">
                <a:solidFill>
                  <a:schemeClr val="bg1"/>
                </a:solidFill>
              </a:defRPr>
            </a:lvl1pPr>
          </a:lstStyle>
          <a:p>
            <a:pPr lvl="0"/>
            <a:r>
              <a:rPr lang="nl-NL" dirty="0" smtClean="0"/>
              <a:t> TITEL POWERPOINT</a:t>
            </a:r>
          </a:p>
        </p:txBody>
      </p:sp>
    </p:spTree>
    <p:extLst>
      <p:ext uri="{BB962C8B-B14F-4D97-AF65-F5344CB8AC3E}">
        <p14:creationId xmlns:p14="http://schemas.microsoft.com/office/powerpoint/2010/main" val="22704850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co">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2"/>
          <a:stretch>
            <a:fillRect/>
          </a:stretch>
        </p:blipFill>
        <p:spPr>
          <a:xfrm>
            <a:off x="5482078" y="-84859"/>
            <a:ext cx="1178366" cy="505659"/>
          </a:xfrm>
          <a:prstGeom prst="rect">
            <a:avLst/>
          </a:prstGeom>
        </p:spPr>
      </p:pic>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Tree>
    <p:extLst>
      <p:ext uri="{BB962C8B-B14F-4D97-AF65-F5344CB8AC3E}">
        <p14:creationId xmlns:p14="http://schemas.microsoft.com/office/powerpoint/2010/main" val="36892768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slide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xmlns="" id="{3A5EA209-1C8B-C748-A297-1D18D45E67E4}"/>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991A56DD-1AB1-D941-B583-7926ECA591B0}"/>
              </a:ext>
            </a:extLst>
          </p:cNvPr>
          <p:cNvSpPr>
            <a:spLocks noGrp="1"/>
          </p:cNvSpPr>
          <p:nvPr>
            <p:ph type="body" sz="quarter" idx="12" hasCustomPrompt="1"/>
          </p:nvPr>
        </p:nvSpPr>
        <p:spPr>
          <a:xfrm>
            <a:off x="1360488" y="2076450"/>
            <a:ext cx="9437687" cy="33416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jdelijke aanduiding voor voettekst 11">
            <a:extLst>
              <a:ext uri="{FF2B5EF4-FFF2-40B4-BE49-F238E27FC236}">
                <a16:creationId xmlns:a16="http://schemas.microsoft.com/office/drawing/2014/main" xmlns="" id="{951061C9-C9D9-7048-A02E-D5FC3D6A2E53}"/>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1549544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lide met bee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xmlns="" id="{6457F68D-8C36-DB41-9198-9ECBA580F0E5}"/>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DB63DE0-6A9B-0D43-A83B-EDF5C76119DB}"/>
              </a:ext>
            </a:extLst>
          </p:cNvPr>
          <p:cNvSpPr>
            <a:spLocks noGrp="1"/>
          </p:cNvSpPr>
          <p:nvPr>
            <p:ph type="body" sz="quarter" idx="13" hasCustomPrompt="1"/>
          </p:nvPr>
        </p:nvSpPr>
        <p:spPr>
          <a:xfrm>
            <a:off x="1360488" y="2062716"/>
            <a:ext cx="4543425" cy="360466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3" name="Tijdelijke aanduiding voor afbeelding 12">
            <a:extLst>
              <a:ext uri="{FF2B5EF4-FFF2-40B4-BE49-F238E27FC236}">
                <a16:creationId xmlns:a16="http://schemas.microsoft.com/office/drawing/2014/main" xmlns="" id="{18D62709-A7A0-7943-9E17-2C0075D0F506}"/>
              </a:ext>
            </a:extLst>
          </p:cNvPr>
          <p:cNvSpPr>
            <a:spLocks noGrp="1"/>
          </p:cNvSpPr>
          <p:nvPr>
            <p:ph type="pic" sz="quarter" idx="14"/>
          </p:nvPr>
        </p:nvSpPr>
        <p:spPr>
          <a:xfrm>
            <a:off x="6197600" y="2062163"/>
            <a:ext cx="4600575" cy="3605212"/>
          </a:xfrm>
        </p:spPr>
        <p:txBody>
          <a:bodyPr/>
          <a:lstStyle/>
          <a:p>
            <a:endParaRPr lang="nl-BE"/>
          </a:p>
        </p:txBody>
      </p:sp>
      <p:sp>
        <p:nvSpPr>
          <p:cNvPr id="12" name="Tijdelijke aanduiding voor voettekst 11">
            <a:extLst>
              <a:ext uri="{FF2B5EF4-FFF2-40B4-BE49-F238E27FC236}">
                <a16:creationId xmlns:a16="http://schemas.microsoft.com/office/drawing/2014/main" xmlns="" id="{817D9BDF-7749-9648-9253-1C3E1AE6466B}"/>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357656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slide met bee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xmlns="" id="{65CBC7C2-A6BD-D040-A0F9-67CBD22AAC18}"/>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2" name="Tijdelijke aanduiding voor tekst 5">
            <a:extLst>
              <a:ext uri="{FF2B5EF4-FFF2-40B4-BE49-F238E27FC236}">
                <a16:creationId xmlns:a16="http://schemas.microsoft.com/office/drawing/2014/main" xmlns="" id="{ECE0BD0F-D84F-DB43-9A1C-63063A0F0B39}"/>
              </a:ext>
            </a:extLst>
          </p:cNvPr>
          <p:cNvSpPr>
            <a:spLocks noGrp="1"/>
          </p:cNvSpPr>
          <p:nvPr>
            <p:ph type="body" sz="quarter" idx="13" hasCustomPrompt="1"/>
          </p:nvPr>
        </p:nvSpPr>
        <p:spPr>
          <a:xfrm>
            <a:off x="6254712" y="2062716"/>
            <a:ext cx="4543425" cy="360466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3" name="Tijdelijke aanduiding voor afbeelding 12">
            <a:extLst>
              <a:ext uri="{FF2B5EF4-FFF2-40B4-BE49-F238E27FC236}">
                <a16:creationId xmlns:a16="http://schemas.microsoft.com/office/drawing/2014/main" xmlns="" id="{4F33C945-E692-A447-BA93-9DD8A45C08B3}"/>
              </a:ext>
            </a:extLst>
          </p:cNvPr>
          <p:cNvSpPr>
            <a:spLocks noGrp="1"/>
          </p:cNvSpPr>
          <p:nvPr>
            <p:ph type="pic" sz="quarter" idx="14"/>
          </p:nvPr>
        </p:nvSpPr>
        <p:spPr>
          <a:xfrm>
            <a:off x="1360966" y="2062163"/>
            <a:ext cx="4600575" cy="3605212"/>
          </a:xfrm>
        </p:spPr>
        <p:txBody>
          <a:bodyPr/>
          <a:lstStyle/>
          <a:p>
            <a:endParaRPr lang="nl-BE"/>
          </a:p>
        </p:txBody>
      </p:sp>
      <p:sp>
        <p:nvSpPr>
          <p:cNvPr id="16" name="Tijdelijke aanduiding voor voettekst 11">
            <a:extLst>
              <a:ext uri="{FF2B5EF4-FFF2-40B4-BE49-F238E27FC236}">
                <a16:creationId xmlns:a16="http://schemas.microsoft.com/office/drawing/2014/main" xmlns="" id="{E6BBFD79-158B-534A-9DFA-27E88BD7DDE5}"/>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0985630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ekstslide met tijdlijn 2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flipH="1">
            <a:off x="1368942" y="1979613"/>
            <a:ext cx="1" cy="1917684"/>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803553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ekstslide met tijdlijn 3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flipH="1">
            <a:off x="1360967" y="1979613"/>
            <a:ext cx="7975" cy="2627898"/>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xmlns="" id="{BBB6BEAA-4C77-BF48-BCB4-9A9B3D9A8822}"/>
              </a:ext>
            </a:extLst>
          </p:cNvPr>
          <p:cNvCxnSpPr>
            <a:cxnSpLocks/>
          </p:cNvCxnSpPr>
          <p:nvPr userDrawn="1"/>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4094567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kstslide met tijdlijn 4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a:off x="1368942" y="1979613"/>
            <a:ext cx="0" cy="3178313"/>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xmlns="" id="{BBB6BEAA-4C77-BF48-BCB4-9A9B3D9A8822}"/>
              </a:ext>
            </a:extLst>
          </p:cNvPr>
          <p:cNvCxnSpPr>
            <a:cxnSpLocks/>
          </p:cNvCxnSpPr>
          <p:nvPr userDrawn="1"/>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xmlns="" id="{BE336692-DF23-5A47-B191-3F0123E71FFC}"/>
              </a:ext>
            </a:extLst>
          </p:cNvPr>
          <p:cNvCxnSpPr>
            <a:cxnSpLocks/>
          </p:cNvCxnSpPr>
          <p:nvPr userDrawn="1"/>
        </p:nvCxnSpPr>
        <p:spPr>
          <a:xfrm>
            <a:off x="1378722" y="453881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346420697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slide met tijdlijn 5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xmlns="" id="{BAD940A1-CA19-E047-8A9D-86B911A8ABC2}"/>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xmlns=""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a:t>
            </a:r>
          </a:p>
        </p:txBody>
      </p:sp>
      <p:cxnSp>
        <p:nvCxnSpPr>
          <p:cNvPr id="24" name="Rechte verbindingslijn 23">
            <a:extLst>
              <a:ext uri="{FF2B5EF4-FFF2-40B4-BE49-F238E27FC236}">
                <a16:creationId xmlns:a16="http://schemas.microsoft.com/office/drawing/2014/main" xmlns="" id="{3C7AED5D-9569-C84E-A766-5E96A650A1B1}"/>
              </a:ext>
            </a:extLst>
          </p:cNvPr>
          <p:cNvCxnSpPr>
            <a:cxnSpLocks/>
          </p:cNvCxnSpPr>
          <p:nvPr userDrawn="1"/>
        </p:nvCxnSpPr>
        <p:spPr>
          <a:xfrm>
            <a:off x="1368942" y="1979613"/>
            <a:ext cx="8213" cy="3754760"/>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xmlns="" id="{F7E7B3C5-D28C-054D-B5B1-AAF71AE028F4}"/>
              </a:ext>
            </a:extLst>
          </p:cNvPr>
          <p:cNvCxnSpPr>
            <a:cxnSpLocks/>
          </p:cNvCxnSpPr>
          <p:nvPr userDrawn="1"/>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xmlns="" id="{7E109E44-D6FA-F549-9E84-CE7F53CCBF01}"/>
              </a:ext>
            </a:extLst>
          </p:cNvPr>
          <p:cNvCxnSpPr>
            <a:cxnSpLocks/>
          </p:cNvCxnSpPr>
          <p:nvPr userDrawn="1"/>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xmlns="" id="{BBB6BEAA-4C77-BF48-BCB4-9A9B3D9A8822}"/>
              </a:ext>
            </a:extLst>
          </p:cNvPr>
          <p:cNvCxnSpPr>
            <a:cxnSpLocks/>
          </p:cNvCxnSpPr>
          <p:nvPr userDrawn="1"/>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xmlns="" id="{BE336692-DF23-5A47-B191-3F0123E71FFC}"/>
              </a:ext>
            </a:extLst>
          </p:cNvPr>
          <p:cNvCxnSpPr>
            <a:cxnSpLocks/>
          </p:cNvCxnSpPr>
          <p:nvPr userDrawn="1"/>
        </p:nvCxnSpPr>
        <p:spPr>
          <a:xfrm>
            <a:off x="1378722" y="453881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xmlns="" id="{6F0CA767-C697-E341-95C5-B3B7CE76EFE0}"/>
              </a:ext>
            </a:extLst>
          </p:cNvPr>
          <p:cNvCxnSpPr>
            <a:cxnSpLocks/>
          </p:cNvCxnSpPr>
          <p:nvPr userDrawn="1"/>
        </p:nvCxnSpPr>
        <p:spPr>
          <a:xfrm>
            <a:off x="1378722" y="525429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xmlns=""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850589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slide proces 2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3369624"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7964508" y="2733142"/>
            <a:ext cx="914400" cy="914400"/>
            <a:chOff x="3268609"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3268609"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3462338"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5802821" y="2959509"/>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5244193" y="3169402"/>
            <a:ext cx="2115170"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44" name="Tijdelijke aanduiding voor tekst 10">
            <a:extLst>
              <a:ext uri="{FF2B5EF4-FFF2-40B4-BE49-F238E27FC236}">
                <a16:creationId xmlns:a16="http://schemas.microsoft.com/office/drawing/2014/main" xmlns="" id="{7D4A8413-C9BD-9B43-A1DB-CE291CC1472F}"/>
              </a:ext>
            </a:extLst>
          </p:cNvPr>
          <p:cNvSpPr>
            <a:spLocks noGrp="1"/>
          </p:cNvSpPr>
          <p:nvPr>
            <p:ph type="body" sz="quarter" idx="15" hasCustomPrompt="1"/>
          </p:nvPr>
        </p:nvSpPr>
        <p:spPr>
          <a:xfrm>
            <a:off x="6660445" y="3851883"/>
            <a:ext cx="3687606"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45" name="Tijdelijke aanduiding voor tekst 10">
            <a:extLst>
              <a:ext uri="{FF2B5EF4-FFF2-40B4-BE49-F238E27FC236}">
                <a16:creationId xmlns:a16="http://schemas.microsoft.com/office/drawing/2014/main" xmlns="" id="{F0E4CB08-C375-664E-AE4A-C744A62786F5}"/>
              </a:ext>
            </a:extLst>
          </p:cNvPr>
          <p:cNvSpPr>
            <a:spLocks noGrp="1"/>
          </p:cNvSpPr>
          <p:nvPr>
            <p:ph type="body" sz="quarter" idx="16" hasCustomPrompt="1"/>
          </p:nvPr>
        </p:nvSpPr>
        <p:spPr>
          <a:xfrm>
            <a:off x="6660445" y="4163381"/>
            <a:ext cx="3687606"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52" name="Tijdelijke aanduiding voor tekst 10">
            <a:extLst>
              <a:ext uri="{FF2B5EF4-FFF2-40B4-BE49-F238E27FC236}">
                <a16:creationId xmlns:a16="http://schemas.microsoft.com/office/drawing/2014/main" xmlns="" id="{8D5DAF40-5716-B049-8412-F6C8658D53E6}"/>
              </a:ext>
            </a:extLst>
          </p:cNvPr>
          <p:cNvSpPr>
            <a:spLocks noGrp="1"/>
          </p:cNvSpPr>
          <p:nvPr>
            <p:ph type="body" sz="quarter" idx="17" hasCustomPrompt="1"/>
          </p:nvPr>
        </p:nvSpPr>
        <p:spPr>
          <a:xfrm>
            <a:off x="2018811" y="3851883"/>
            <a:ext cx="3687606"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53" name="Tijdelijke aanduiding voor tekst 10">
            <a:extLst>
              <a:ext uri="{FF2B5EF4-FFF2-40B4-BE49-F238E27FC236}">
                <a16:creationId xmlns:a16="http://schemas.microsoft.com/office/drawing/2014/main" xmlns="" id="{F72611C6-EA1D-674E-A118-976BD435CFC0}"/>
              </a:ext>
            </a:extLst>
          </p:cNvPr>
          <p:cNvSpPr>
            <a:spLocks noGrp="1"/>
          </p:cNvSpPr>
          <p:nvPr>
            <p:ph type="body" sz="quarter" idx="18" hasCustomPrompt="1"/>
          </p:nvPr>
        </p:nvSpPr>
        <p:spPr>
          <a:xfrm>
            <a:off x="2018811" y="4163381"/>
            <a:ext cx="3687606"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Tree>
    <p:extLst>
      <p:ext uri="{BB962C8B-B14F-4D97-AF65-F5344CB8AC3E}">
        <p14:creationId xmlns:p14="http://schemas.microsoft.com/office/powerpoint/2010/main" val="116131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slide met beeld">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3"/>
          <a:stretch>
            <a:fillRect/>
          </a:stretch>
        </p:blipFill>
        <p:spPr>
          <a:xfrm>
            <a:off x="5482078" y="-84859"/>
            <a:ext cx="1178366" cy="505659"/>
          </a:xfrm>
          <a:prstGeom prst="rect">
            <a:avLst/>
          </a:prstGeom>
        </p:spPr>
      </p:pic>
    </p:spTree>
    <p:extLst>
      <p:ext uri="{BB962C8B-B14F-4D97-AF65-F5344CB8AC3E}">
        <p14:creationId xmlns:p14="http://schemas.microsoft.com/office/powerpoint/2010/main" val="259208532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slide proces 3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2019742"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5611900" y="2733142"/>
            <a:ext cx="914400" cy="914400"/>
            <a:chOff x="4494508"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xmlns="" id="{5C3C31BE-34DF-514B-B801-C950FDA45700}"/>
              </a:ext>
            </a:extLst>
          </p:cNvPr>
          <p:cNvGrpSpPr/>
          <p:nvPr userDrawn="1"/>
        </p:nvGrpSpPr>
        <p:grpSpPr>
          <a:xfrm>
            <a:off x="8985338" y="2733142"/>
            <a:ext cx="914400" cy="914400"/>
            <a:chOff x="6214820" y="2712203"/>
            <a:chExt cx="914400" cy="914400"/>
          </a:xfrm>
        </p:grpSpPr>
        <p:sp>
          <p:nvSpPr>
            <p:cNvPr id="23" name="Ovaal 22">
              <a:extLst>
                <a:ext uri="{FF2B5EF4-FFF2-40B4-BE49-F238E27FC236}">
                  <a16:creationId xmlns:a16="http://schemas.microsoft.com/office/drawing/2014/main" xmlns=""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3925072"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xmlns="" id="{97D093D7-D71F-6448-8733-2478FC018595}"/>
              </a:ext>
            </a:extLst>
          </p:cNvPr>
          <p:cNvCxnSpPr>
            <a:cxnSpLocks/>
          </p:cNvCxnSpPr>
          <p:nvPr userDrawn="1"/>
        </p:nvCxnSpPr>
        <p:spPr>
          <a:xfrm>
            <a:off x="7476056"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11" name="Tijdelijke aanduiding voor tekst 10">
            <a:extLst>
              <a:ext uri="{FF2B5EF4-FFF2-40B4-BE49-F238E27FC236}">
                <a16:creationId xmlns:a16="http://schemas.microsoft.com/office/drawing/2014/main" xmlns="" id="{1D14ECF2-514C-0240-8AF4-8C35C348A3B8}"/>
              </a:ext>
            </a:extLst>
          </p:cNvPr>
          <p:cNvSpPr>
            <a:spLocks noGrp="1"/>
          </p:cNvSpPr>
          <p:nvPr>
            <p:ph type="body" sz="quarter" idx="13" hasCustomPrompt="1"/>
          </p:nvPr>
        </p:nvSpPr>
        <p:spPr>
          <a:xfrm>
            <a:off x="1438459"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40" name="Tijdelijke aanduiding voor tekst 10">
            <a:extLst>
              <a:ext uri="{FF2B5EF4-FFF2-40B4-BE49-F238E27FC236}">
                <a16:creationId xmlns:a16="http://schemas.microsoft.com/office/drawing/2014/main" xmlns="" id="{B6421DDB-1D15-6148-AD5F-2B9D273B23CE}"/>
              </a:ext>
            </a:extLst>
          </p:cNvPr>
          <p:cNvSpPr>
            <a:spLocks noGrp="1"/>
          </p:cNvSpPr>
          <p:nvPr>
            <p:ph type="body" sz="quarter" idx="14" hasCustomPrompt="1"/>
          </p:nvPr>
        </p:nvSpPr>
        <p:spPr>
          <a:xfrm>
            <a:off x="1438459"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37" name="Tijdelijke aanduiding voor tekst 10">
            <a:extLst>
              <a:ext uri="{FF2B5EF4-FFF2-40B4-BE49-F238E27FC236}">
                <a16:creationId xmlns:a16="http://schemas.microsoft.com/office/drawing/2014/main" xmlns="" id="{E6B05144-9C79-8A48-A724-C8EC01679505}"/>
              </a:ext>
            </a:extLst>
          </p:cNvPr>
          <p:cNvSpPr>
            <a:spLocks noGrp="1"/>
          </p:cNvSpPr>
          <p:nvPr>
            <p:ph type="body" sz="quarter" idx="15" hasCustomPrompt="1"/>
          </p:nvPr>
        </p:nvSpPr>
        <p:spPr>
          <a:xfrm>
            <a:off x="4995575"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52" name="Tijdelijke aanduiding voor tekst 10">
            <a:extLst>
              <a:ext uri="{FF2B5EF4-FFF2-40B4-BE49-F238E27FC236}">
                <a16:creationId xmlns:a16="http://schemas.microsoft.com/office/drawing/2014/main" xmlns="" id="{45C6C1E0-F2D1-B040-86A7-99BC917A147A}"/>
              </a:ext>
            </a:extLst>
          </p:cNvPr>
          <p:cNvSpPr>
            <a:spLocks noGrp="1"/>
          </p:cNvSpPr>
          <p:nvPr>
            <p:ph type="body" sz="quarter" idx="16" hasCustomPrompt="1"/>
          </p:nvPr>
        </p:nvSpPr>
        <p:spPr>
          <a:xfrm>
            <a:off x="4995575"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53" name="Tijdelijke aanduiding voor tekst 10">
            <a:extLst>
              <a:ext uri="{FF2B5EF4-FFF2-40B4-BE49-F238E27FC236}">
                <a16:creationId xmlns:a16="http://schemas.microsoft.com/office/drawing/2014/main" xmlns="" id="{3F30C643-2E4A-A745-92D9-903AA5E86302}"/>
              </a:ext>
            </a:extLst>
          </p:cNvPr>
          <p:cNvSpPr>
            <a:spLocks noGrp="1"/>
          </p:cNvSpPr>
          <p:nvPr>
            <p:ph type="body" sz="quarter" idx="17" hasCustomPrompt="1"/>
          </p:nvPr>
        </p:nvSpPr>
        <p:spPr>
          <a:xfrm>
            <a:off x="8371821"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54" name="Tijdelijke aanduiding voor tekst 10">
            <a:extLst>
              <a:ext uri="{FF2B5EF4-FFF2-40B4-BE49-F238E27FC236}">
                <a16:creationId xmlns:a16="http://schemas.microsoft.com/office/drawing/2014/main" xmlns="" id="{F98FF99E-C901-1443-812A-E2F06457A789}"/>
              </a:ext>
            </a:extLst>
          </p:cNvPr>
          <p:cNvSpPr>
            <a:spLocks noGrp="1"/>
          </p:cNvSpPr>
          <p:nvPr>
            <p:ph type="body" sz="quarter" idx="18" hasCustomPrompt="1"/>
          </p:nvPr>
        </p:nvSpPr>
        <p:spPr>
          <a:xfrm>
            <a:off x="8371821"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3.</a:t>
            </a:r>
          </a:p>
        </p:txBody>
      </p:sp>
    </p:spTree>
    <p:extLst>
      <p:ext uri="{BB962C8B-B14F-4D97-AF65-F5344CB8AC3E}">
        <p14:creationId xmlns:p14="http://schemas.microsoft.com/office/powerpoint/2010/main" val="150698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slide proces 4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1360967"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4122547" y="2733142"/>
            <a:ext cx="914400" cy="914400"/>
            <a:chOff x="4494508"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xmlns="" id="{5C3C31BE-34DF-514B-B801-C950FDA45700}"/>
              </a:ext>
            </a:extLst>
          </p:cNvPr>
          <p:cNvGrpSpPr/>
          <p:nvPr userDrawn="1"/>
        </p:nvGrpSpPr>
        <p:grpSpPr>
          <a:xfrm>
            <a:off x="6870374" y="2733142"/>
            <a:ext cx="914400" cy="914400"/>
            <a:chOff x="6214820" y="2712203"/>
            <a:chExt cx="914400" cy="914400"/>
          </a:xfrm>
        </p:grpSpPr>
        <p:sp>
          <p:nvSpPr>
            <p:cNvPr id="23" name="Ovaal 22">
              <a:extLst>
                <a:ext uri="{FF2B5EF4-FFF2-40B4-BE49-F238E27FC236}">
                  <a16:creationId xmlns:a16="http://schemas.microsoft.com/office/drawing/2014/main" xmlns=""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grpSp>
        <p:nvGrpSpPr>
          <p:cNvPr id="30" name="Groep 29">
            <a:extLst>
              <a:ext uri="{FF2B5EF4-FFF2-40B4-BE49-F238E27FC236}">
                <a16:creationId xmlns:a16="http://schemas.microsoft.com/office/drawing/2014/main" xmlns="" id="{55AB5F69-73AA-AA4C-B186-71A9DD470BA1}"/>
              </a:ext>
            </a:extLst>
          </p:cNvPr>
          <p:cNvGrpSpPr/>
          <p:nvPr userDrawn="1"/>
        </p:nvGrpSpPr>
        <p:grpSpPr>
          <a:xfrm>
            <a:off x="9761032" y="2733807"/>
            <a:ext cx="914400" cy="914400"/>
            <a:chOff x="8046856" y="2712203"/>
            <a:chExt cx="914400" cy="914400"/>
          </a:xfrm>
        </p:grpSpPr>
        <p:sp>
          <p:nvSpPr>
            <p:cNvPr id="25" name="Ovaal 24">
              <a:extLst>
                <a:ext uri="{FF2B5EF4-FFF2-40B4-BE49-F238E27FC236}">
                  <a16:creationId xmlns:a16="http://schemas.microsoft.com/office/drawing/2014/main" xmlns="" id="{4A8D8E8A-47B5-3D48-9943-B4F5F265EFC7}"/>
                </a:ext>
              </a:extLst>
            </p:cNvPr>
            <p:cNvSpPr/>
            <p:nvPr userDrawn="1"/>
          </p:nvSpPr>
          <p:spPr>
            <a:xfrm>
              <a:off x="8046856"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xmlns="" id="{5F174502-E970-1646-A732-057C8C5B288A}"/>
                </a:ext>
              </a:extLst>
            </p:cNvPr>
            <p:cNvSpPr txBox="1"/>
            <p:nvPr userDrawn="1"/>
          </p:nvSpPr>
          <p:spPr>
            <a:xfrm>
              <a:off x="8240585"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4</a:t>
              </a:r>
            </a:p>
          </p:txBody>
        </p:sp>
      </p:gr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2882684"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xmlns="" id="{97D093D7-D71F-6448-8733-2478FC018595}"/>
              </a:ext>
            </a:extLst>
          </p:cNvPr>
          <p:cNvCxnSpPr>
            <a:cxnSpLocks/>
          </p:cNvCxnSpPr>
          <p:nvPr userDrawn="1"/>
        </p:nvCxnSpPr>
        <p:spPr>
          <a:xfrm>
            <a:off x="5640468"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xmlns="" id="{B785EC54-DAB7-7246-9D4B-805235FF9DCB}"/>
              </a:ext>
            </a:extLst>
          </p:cNvPr>
          <p:cNvCxnSpPr>
            <a:cxnSpLocks/>
          </p:cNvCxnSpPr>
          <p:nvPr userDrawn="1"/>
        </p:nvCxnSpPr>
        <p:spPr>
          <a:xfrm>
            <a:off x="8382135"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48" name="Tijdelijke aanduiding voor tekst 10">
            <a:extLst>
              <a:ext uri="{FF2B5EF4-FFF2-40B4-BE49-F238E27FC236}">
                <a16:creationId xmlns:a16="http://schemas.microsoft.com/office/drawing/2014/main" xmlns="" id="{6DA446AB-7501-284A-9384-D616ADC0DF2C}"/>
              </a:ext>
            </a:extLst>
          </p:cNvPr>
          <p:cNvSpPr>
            <a:spLocks noGrp="1"/>
          </p:cNvSpPr>
          <p:nvPr>
            <p:ph type="body" sz="quarter" idx="19" hasCustomPrompt="1"/>
          </p:nvPr>
        </p:nvSpPr>
        <p:spPr>
          <a:xfrm>
            <a:off x="9264965"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4</a:t>
            </a:r>
          </a:p>
        </p:txBody>
      </p:sp>
      <p:sp>
        <p:nvSpPr>
          <p:cNvPr id="49" name="Tijdelijke aanduiding voor tekst 10">
            <a:extLst>
              <a:ext uri="{FF2B5EF4-FFF2-40B4-BE49-F238E27FC236}">
                <a16:creationId xmlns:a16="http://schemas.microsoft.com/office/drawing/2014/main" xmlns="" id="{1375A05F-3A48-0043-9075-35F33B709792}"/>
              </a:ext>
            </a:extLst>
          </p:cNvPr>
          <p:cNvSpPr>
            <a:spLocks noGrp="1"/>
          </p:cNvSpPr>
          <p:nvPr>
            <p:ph type="body" sz="quarter" idx="20" hasCustomPrompt="1"/>
          </p:nvPr>
        </p:nvSpPr>
        <p:spPr>
          <a:xfrm>
            <a:off x="9264965"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4.</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37" name="Tijdelijke aanduiding voor tekst 10">
            <a:extLst>
              <a:ext uri="{FF2B5EF4-FFF2-40B4-BE49-F238E27FC236}">
                <a16:creationId xmlns:a16="http://schemas.microsoft.com/office/drawing/2014/main" xmlns="" id="{1FE967DC-6B65-5B42-8020-A229EFA7766C}"/>
              </a:ext>
            </a:extLst>
          </p:cNvPr>
          <p:cNvSpPr>
            <a:spLocks noGrp="1"/>
          </p:cNvSpPr>
          <p:nvPr>
            <p:ph type="body" sz="quarter" idx="21" hasCustomPrompt="1"/>
          </p:nvPr>
        </p:nvSpPr>
        <p:spPr>
          <a:xfrm>
            <a:off x="6551910"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52" name="Tijdelijke aanduiding voor tekst 10">
            <a:extLst>
              <a:ext uri="{FF2B5EF4-FFF2-40B4-BE49-F238E27FC236}">
                <a16:creationId xmlns:a16="http://schemas.microsoft.com/office/drawing/2014/main" xmlns="" id="{9FEB14F1-CD07-6E48-8C37-31C6196C09B1}"/>
              </a:ext>
            </a:extLst>
          </p:cNvPr>
          <p:cNvSpPr>
            <a:spLocks noGrp="1"/>
          </p:cNvSpPr>
          <p:nvPr>
            <p:ph type="body" sz="quarter" idx="22" hasCustomPrompt="1"/>
          </p:nvPr>
        </p:nvSpPr>
        <p:spPr>
          <a:xfrm>
            <a:off x="6551910"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a:t>
            </a:r>
            <a:r>
              <a:rPr lang="nl-BE" sz="1400" b="1" i="0">
                <a:solidFill>
                  <a:schemeClr val="tx1"/>
                </a:solidFill>
                <a:latin typeface="MetaPro" panose="02000503040000020004" pitchFamily="2" charset="0"/>
              </a:rPr>
              <a:t>stap 3.</a:t>
            </a:r>
            <a:endParaRPr lang="nl-BE" sz="1400" b="1" i="0" dirty="0">
              <a:solidFill>
                <a:schemeClr val="tx1"/>
              </a:solidFill>
              <a:latin typeface="MetaPro" panose="02000503040000020004" pitchFamily="2" charset="0"/>
            </a:endParaRPr>
          </a:p>
        </p:txBody>
      </p:sp>
      <p:sp>
        <p:nvSpPr>
          <p:cNvPr id="53" name="Tijdelijke aanduiding voor tekst 10">
            <a:extLst>
              <a:ext uri="{FF2B5EF4-FFF2-40B4-BE49-F238E27FC236}">
                <a16:creationId xmlns:a16="http://schemas.microsoft.com/office/drawing/2014/main" xmlns="" id="{DD46A1CF-BEFF-194A-ACAE-7632CC9F89BF}"/>
              </a:ext>
            </a:extLst>
          </p:cNvPr>
          <p:cNvSpPr>
            <a:spLocks noGrp="1"/>
          </p:cNvSpPr>
          <p:nvPr>
            <p:ph type="body" sz="quarter" idx="23" hasCustomPrompt="1"/>
          </p:nvPr>
        </p:nvSpPr>
        <p:spPr>
          <a:xfrm>
            <a:off x="3668035"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54" name="Tijdelijke aanduiding voor tekst 10">
            <a:extLst>
              <a:ext uri="{FF2B5EF4-FFF2-40B4-BE49-F238E27FC236}">
                <a16:creationId xmlns:a16="http://schemas.microsoft.com/office/drawing/2014/main" xmlns="" id="{145832A5-D677-C745-BA98-020B861C7A40}"/>
              </a:ext>
            </a:extLst>
          </p:cNvPr>
          <p:cNvSpPr>
            <a:spLocks noGrp="1"/>
          </p:cNvSpPr>
          <p:nvPr>
            <p:ph type="body" sz="quarter" idx="24" hasCustomPrompt="1"/>
          </p:nvPr>
        </p:nvSpPr>
        <p:spPr>
          <a:xfrm>
            <a:off x="3668035"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55" name="Tijdelijke aanduiding voor tekst 10">
            <a:extLst>
              <a:ext uri="{FF2B5EF4-FFF2-40B4-BE49-F238E27FC236}">
                <a16:creationId xmlns:a16="http://schemas.microsoft.com/office/drawing/2014/main" xmlns="" id="{ED536898-AEA0-DB4A-A47F-443B6FAB4529}"/>
              </a:ext>
            </a:extLst>
          </p:cNvPr>
          <p:cNvSpPr>
            <a:spLocks noGrp="1"/>
          </p:cNvSpPr>
          <p:nvPr>
            <p:ph type="body" sz="quarter" idx="25" hasCustomPrompt="1"/>
          </p:nvPr>
        </p:nvSpPr>
        <p:spPr>
          <a:xfrm>
            <a:off x="844448"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56" name="Tijdelijke aanduiding voor tekst 10">
            <a:extLst>
              <a:ext uri="{FF2B5EF4-FFF2-40B4-BE49-F238E27FC236}">
                <a16:creationId xmlns:a16="http://schemas.microsoft.com/office/drawing/2014/main" xmlns="" id="{D4C2580E-8834-284D-BC1E-1D12895F2D36}"/>
              </a:ext>
            </a:extLst>
          </p:cNvPr>
          <p:cNvSpPr>
            <a:spLocks noGrp="1"/>
          </p:cNvSpPr>
          <p:nvPr>
            <p:ph type="body" sz="quarter" idx="26" hasCustomPrompt="1"/>
          </p:nvPr>
        </p:nvSpPr>
        <p:spPr>
          <a:xfrm>
            <a:off x="844448"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Tree>
    <p:extLst>
      <p:ext uri="{BB962C8B-B14F-4D97-AF65-F5344CB8AC3E}">
        <p14:creationId xmlns:p14="http://schemas.microsoft.com/office/powerpoint/2010/main" val="215334132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slide proces 5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xmlns="" id="{19CD4FAE-31D6-D44B-A933-5238CB22893A}"/>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xmlns="" id="{D982AB25-6625-0342-9D64-35852434A01C}"/>
              </a:ext>
            </a:extLst>
          </p:cNvPr>
          <p:cNvGrpSpPr/>
          <p:nvPr userDrawn="1"/>
        </p:nvGrpSpPr>
        <p:grpSpPr>
          <a:xfrm>
            <a:off x="1356786" y="2712203"/>
            <a:ext cx="914400" cy="914400"/>
            <a:chOff x="2836190" y="2712203"/>
            <a:chExt cx="914400" cy="914400"/>
          </a:xfrm>
        </p:grpSpPr>
        <p:sp>
          <p:nvSpPr>
            <p:cNvPr id="19" name="Ovaal 18">
              <a:extLst>
                <a:ext uri="{FF2B5EF4-FFF2-40B4-BE49-F238E27FC236}">
                  <a16:creationId xmlns:a16="http://schemas.microsoft.com/office/drawing/2014/main" xmlns=""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xmlns=""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xmlns="" id="{0C086DCF-1458-D94B-A967-ECA19B98A2F4}"/>
              </a:ext>
            </a:extLst>
          </p:cNvPr>
          <p:cNvGrpSpPr/>
          <p:nvPr userDrawn="1"/>
        </p:nvGrpSpPr>
        <p:grpSpPr>
          <a:xfrm>
            <a:off x="3414483" y="2733142"/>
            <a:ext cx="914400" cy="914400"/>
            <a:chOff x="4494508" y="2712203"/>
            <a:chExt cx="914400" cy="914400"/>
          </a:xfrm>
        </p:grpSpPr>
        <p:sp>
          <p:nvSpPr>
            <p:cNvPr id="21" name="Ovaal 20">
              <a:extLst>
                <a:ext uri="{FF2B5EF4-FFF2-40B4-BE49-F238E27FC236}">
                  <a16:creationId xmlns:a16="http://schemas.microsoft.com/office/drawing/2014/main" xmlns=""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xmlns=""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xmlns="" id="{5C3C31BE-34DF-514B-B801-C950FDA45700}"/>
              </a:ext>
            </a:extLst>
          </p:cNvPr>
          <p:cNvGrpSpPr/>
          <p:nvPr userDrawn="1"/>
        </p:nvGrpSpPr>
        <p:grpSpPr>
          <a:xfrm>
            <a:off x="5609092" y="2733142"/>
            <a:ext cx="914400" cy="914400"/>
            <a:chOff x="6214820" y="2712203"/>
            <a:chExt cx="914400" cy="914400"/>
          </a:xfrm>
        </p:grpSpPr>
        <p:sp>
          <p:nvSpPr>
            <p:cNvPr id="23" name="Ovaal 22">
              <a:extLst>
                <a:ext uri="{FF2B5EF4-FFF2-40B4-BE49-F238E27FC236}">
                  <a16:creationId xmlns:a16="http://schemas.microsoft.com/office/drawing/2014/main" xmlns=""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xmlns=""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grpSp>
        <p:nvGrpSpPr>
          <p:cNvPr id="30" name="Groep 29">
            <a:extLst>
              <a:ext uri="{FF2B5EF4-FFF2-40B4-BE49-F238E27FC236}">
                <a16:creationId xmlns:a16="http://schemas.microsoft.com/office/drawing/2014/main" xmlns="" id="{55AB5F69-73AA-AA4C-B186-71A9DD470BA1}"/>
              </a:ext>
            </a:extLst>
          </p:cNvPr>
          <p:cNvGrpSpPr/>
          <p:nvPr userDrawn="1"/>
        </p:nvGrpSpPr>
        <p:grpSpPr>
          <a:xfrm>
            <a:off x="7738053" y="2733807"/>
            <a:ext cx="914400" cy="914400"/>
            <a:chOff x="7795647" y="2712203"/>
            <a:chExt cx="914400" cy="914400"/>
          </a:xfrm>
        </p:grpSpPr>
        <p:sp>
          <p:nvSpPr>
            <p:cNvPr id="25" name="Ovaal 24">
              <a:extLst>
                <a:ext uri="{FF2B5EF4-FFF2-40B4-BE49-F238E27FC236}">
                  <a16:creationId xmlns:a16="http://schemas.microsoft.com/office/drawing/2014/main" xmlns="" id="{4A8D8E8A-47B5-3D48-9943-B4F5F265EFC7}"/>
                </a:ext>
              </a:extLst>
            </p:cNvPr>
            <p:cNvSpPr/>
            <p:nvPr userDrawn="1"/>
          </p:nvSpPr>
          <p:spPr>
            <a:xfrm>
              <a:off x="7795647"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xmlns="" id="{5F174502-E970-1646-A732-057C8C5B288A}"/>
                </a:ext>
              </a:extLst>
            </p:cNvPr>
            <p:cNvSpPr txBox="1"/>
            <p:nvPr userDrawn="1"/>
          </p:nvSpPr>
          <p:spPr>
            <a:xfrm>
              <a:off x="7989376"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4</a:t>
              </a:r>
            </a:p>
          </p:txBody>
        </p:sp>
      </p:grpSp>
      <p:grpSp>
        <p:nvGrpSpPr>
          <p:cNvPr id="29" name="Groep 28">
            <a:extLst>
              <a:ext uri="{FF2B5EF4-FFF2-40B4-BE49-F238E27FC236}">
                <a16:creationId xmlns:a16="http://schemas.microsoft.com/office/drawing/2014/main" xmlns="" id="{58025188-2BB4-3048-BE84-EBB71A18E63C}"/>
              </a:ext>
            </a:extLst>
          </p:cNvPr>
          <p:cNvGrpSpPr/>
          <p:nvPr userDrawn="1"/>
        </p:nvGrpSpPr>
        <p:grpSpPr>
          <a:xfrm>
            <a:off x="9867015" y="2712203"/>
            <a:ext cx="914400" cy="914400"/>
            <a:chOff x="9515959" y="2712203"/>
            <a:chExt cx="914400" cy="914400"/>
          </a:xfrm>
        </p:grpSpPr>
        <p:sp>
          <p:nvSpPr>
            <p:cNvPr id="27" name="Ovaal 26">
              <a:extLst>
                <a:ext uri="{FF2B5EF4-FFF2-40B4-BE49-F238E27FC236}">
                  <a16:creationId xmlns:a16="http://schemas.microsoft.com/office/drawing/2014/main" xmlns="" id="{1247E828-AC3F-214E-9FD9-351B01A0924D}"/>
                </a:ext>
              </a:extLst>
            </p:cNvPr>
            <p:cNvSpPr/>
            <p:nvPr userDrawn="1"/>
          </p:nvSpPr>
          <p:spPr>
            <a:xfrm>
              <a:off x="9515959"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ekstvak 27">
              <a:extLst>
                <a:ext uri="{FF2B5EF4-FFF2-40B4-BE49-F238E27FC236}">
                  <a16:creationId xmlns:a16="http://schemas.microsoft.com/office/drawing/2014/main" xmlns="" id="{DB0E25D6-53D2-674C-A56B-0D7F57AC3CEE}"/>
                </a:ext>
              </a:extLst>
            </p:cNvPr>
            <p:cNvSpPr txBox="1"/>
            <p:nvPr userDrawn="1"/>
          </p:nvSpPr>
          <p:spPr>
            <a:xfrm>
              <a:off x="9709688"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5</a:t>
              </a:r>
            </a:p>
          </p:txBody>
        </p:sp>
      </p:grpSp>
      <p:cxnSp>
        <p:nvCxnSpPr>
          <p:cNvPr id="39" name="Rechte verbindingslijn met pijl 38">
            <a:extLst>
              <a:ext uri="{FF2B5EF4-FFF2-40B4-BE49-F238E27FC236}">
                <a16:creationId xmlns:a16="http://schemas.microsoft.com/office/drawing/2014/main" xmlns="" id="{FDB0F302-5367-434E-AC5C-6078BA5D897E}"/>
              </a:ext>
            </a:extLst>
          </p:cNvPr>
          <p:cNvCxnSpPr>
            <a:cxnSpLocks/>
          </p:cNvCxnSpPr>
          <p:nvPr userDrawn="1"/>
        </p:nvCxnSpPr>
        <p:spPr>
          <a:xfrm>
            <a:off x="2528351"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xmlns="" id="{97D093D7-D71F-6448-8733-2478FC018595}"/>
              </a:ext>
            </a:extLst>
          </p:cNvPr>
          <p:cNvCxnSpPr>
            <a:cxnSpLocks/>
          </p:cNvCxnSpPr>
          <p:nvPr userDrawn="1"/>
        </p:nvCxnSpPr>
        <p:spPr>
          <a:xfrm>
            <a:off x="4682614"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xmlns="" id="{B785EC54-DAB7-7246-9D4B-805235FF9DCB}"/>
              </a:ext>
            </a:extLst>
          </p:cNvPr>
          <p:cNvCxnSpPr>
            <a:cxnSpLocks/>
          </p:cNvCxnSpPr>
          <p:nvPr userDrawn="1"/>
        </p:nvCxnSpPr>
        <p:spPr>
          <a:xfrm>
            <a:off x="6821380"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xmlns="" id="{CC1506CC-57D7-9844-A57C-7B12E4E277A0}"/>
              </a:ext>
            </a:extLst>
          </p:cNvPr>
          <p:cNvCxnSpPr>
            <a:cxnSpLocks/>
          </p:cNvCxnSpPr>
          <p:nvPr userDrawn="1"/>
        </p:nvCxnSpPr>
        <p:spPr>
          <a:xfrm>
            <a:off x="8944647"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11" name="Tijdelijke aanduiding voor tekst 10">
            <a:extLst>
              <a:ext uri="{FF2B5EF4-FFF2-40B4-BE49-F238E27FC236}">
                <a16:creationId xmlns:a16="http://schemas.microsoft.com/office/drawing/2014/main" xmlns="" id="{1D14ECF2-514C-0240-8AF4-8C35C348A3B8}"/>
              </a:ext>
            </a:extLst>
          </p:cNvPr>
          <p:cNvSpPr>
            <a:spLocks noGrp="1"/>
          </p:cNvSpPr>
          <p:nvPr>
            <p:ph type="body" sz="quarter" idx="13" hasCustomPrompt="1"/>
          </p:nvPr>
        </p:nvSpPr>
        <p:spPr>
          <a:xfrm>
            <a:off x="1125803" y="3851883"/>
            <a:ext cx="1376363"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40" name="Tijdelijke aanduiding voor tekst 10">
            <a:extLst>
              <a:ext uri="{FF2B5EF4-FFF2-40B4-BE49-F238E27FC236}">
                <a16:creationId xmlns:a16="http://schemas.microsoft.com/office/drawing/2014/main" xmlns="" id="{B6421DDB-1D15-6148-AD5F-2B9D273B23CE}"/>
              </a:ext>
            </a:extLst>
          </p:cNvPr>
          <p:cNvSpPr>
            <a:spLocks noGrp="1"/>
          </p:cNvSpPr>
          <p:nvPr>
            <p:ph type="body" sz="quarter" idx="14" hasCustomPrompt="1"/>
          </p:nvPr>
        </p:nvSpPr>
        <p:spPr>
          <a:xfrm>
            <a:off x="112580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
        <p:nvSpPr>
          <p:cNvPr id="44" name="Tijdelijke aanduiding voor tekst 10">
            <a:extLst>
              <a:ext uri="{FF2B5EF4-FFF2-40B4-BE49-F238E27FC236}">
                <a16:creationId xmlns:a16="http://schemas.microsoft.com/office/drawing/2014/main" xmlns="" id="{7D4A8413-C9BD-9B43-A1DB-CE291CC1472F}"/>
              </a:ext>
            </a:extLst>
          </p:cNvPr>
          <p:cNvSpPr>
            <a:spLocks noGrp="1"/>
          </p:cNvSpPr>
          <p:nvPr>
            <p:ph type="body" sz="quarter" idx="15" hasCustomPrompt="1"/>
          </p:nvPr>
        </p:nvSpPr>
        <p:spPr>
          <a:xfrm>
            <a:off x="3195763" y="3851883"/>
            <a:ext cx="1376363"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45" name="Tijdelijke aanduiding voor tekst 10">
            <a:extLst>
              <a:ext uri="{FF2B5EF4-FFF2-40B4-BE49-F238E27FC236}">
                <a16:creationId xmlns:a16="http://schemas.microsoft.com/office/drawing/2014/main" xmlns="" id="{F0E4CB08-C375-664E-AE4A-C744A62786F5}"/>
              </a:ext>
            </a:extLst>
          </p:cNvPr>
          <p:cNvSpPr>
            <a:spLocks noGrp="1"/>
          </p:cNvSpPr>
          <p:nvPr>
            <p:ph type="body" sz="quarter" idx="16" hasCustomPrompt="1"/>
          </p:nvPr>
        </p:nvSpPr>
        <p:spPr>
          <a:xfrm>
            <a:off x="319576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46" name="Tijdelijke aanduiding voor tekst 10">
            <a:extLst>
              <a:ext uri="{FF2B5EF4-FFF2-40B4-BE49-F238E27FC236}">
                <a16:creationId xmlns:a16="http://schemas.microsoft.com/office/drawing/2014/main" xmlns="" id="{A3507FD1-9E71-1E49-AC7A-24BFFEDCEE88}"/>
              </a:ext>
            </a:extLst>
          </p:cNvPr>
          <p:cNvSpPr>
            <a:spLocks noGrp="1"/>
          </p:cNvSpPr>
          <p:nvPr>
            <p:ph type="body" sz="quarter" idx="17" hasCustomPrompt="1"/>
          </p:nvPr>
        </p:nvSpPr>
        <p:spPr>
          <a:xfrm>
            <a:off x="5386303"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47" name="Tijdelijke aanduiding voor tekst 10">
            <a:extLst>
              <a:ext uri="{FF2B5EF4-FFF2-40B4-BE49-F238E27FC236}">
                <a16:creationId xmlns:a16="http://schemas.microsoft.com/office/drawing/2014/main" xmlns="" id="{CFF263E1-073F-5B49-A52E-FF09852641F4}"/>
              </a:ext>
            </a:extLst>
          </p:cNvPr>
          <p:cNvSpPr>
            <a:spLocks noGrp="1"/>
          </p:cNvSpPr>
          <p:nvPr>
            <p:ph type="body" sz="quarter" idx="18" hasCustomPrompt="1"/>
          </p:nvPr>
        </p:nvSpPr>
        <p:spPr>
          <a:xfrm>
            <a:off x="538630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3.</a:t>
            </a:r>
          </a:p>
        </p:txBody>
      </p:sp>
      <p:sp>
        <p:nvSpPr>
          <p:cNvPr id="48" name="Tijdelijke aanduiding voor tekst 10">
            <a:extLst>
              <a:ext uri="{FF2B5EF4-FFF2-40B4-BE49-F238E27FC236}">
                <a16:creationId xmlns:a16="http://schemas.microsoft.com/office/drawing/2014/main" xmlns="" id="{6DA446AB-7501-284A-9384-D616ADC0DF2C}"/>
              </a:ext>
            </a:extLst>
          </p:cNvPr>
          <p:cNvSpPr>
            <a:spLocks noGrp="1"/>
          </p:cNvSpPr>
          <p:nvPr>
            <p:ph type="body" sz="quarter" idx="19" hasCustomPrompt="1"/>
          </p:nvPr>
        </p:nvSpPr>
        <p:spPr>
          <a:xfrm>
            <a:off x="7546698"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4</a:t>
            </a:r>
          </a:p>
        </p:txBody>
      </p:sp>
      <p:sp>
        <p:nvSpPr>
          <p:cNvPr id="49" name="Tijdelijke aanduiding voor tekst 10">
            <a:extLst>
              <a:ext uri="{FF2B5EF4-FFF2-40B4-BE49-F238E27FC236}">
                <a16:creationId xmlns:a16="http://schemas.microsoft.com/office/drawing/2014/main" xmlns="" id="{1375A05F-3A48-0043-9075-35F33B709792}"/>
              </a:ext>
            </a:extLst>
          </p:cNvPr>
          <p:cNvSpPr>
            <a:spLocks noGrp="1"/>
          </p:cNvSpPr>
          <p:nvPr>
            <p:ph type="body" sz="quarter" idx="20" hasCustomPrompt="1"/>
          </p:nvPr>
        </p:nvSpPr>
        <p:spPr>
          <a:xfrm>
            <a:off x="7546698" y="4164297"/>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4.</a:t>
            </a:r>
          </a:p>
        </p:txBody>
      </p:sp>
      <p:sp>
        <p:nvSpPr>
          <p:cNvPr id="50" name="Tijdelijke aanduiding voor tekst 10">
            <a:extLst>
              <a:ext uri="{FF2B5EF4-FFF2-40B4-BE49-F238E27FC236}">
                <a16:creationId xmlns:a16="http://schemas.microsoft.com/office/drawing/2014/main" xmlns="" id="{AA745580-7987-F141-97A0-176AF0DB20BD}"/>
              </a:ext>
            </a:extLst>
          </p:cNvPr>
          <p:cNvSpPr>
            <a:spLocks noGrp="1"/>
          </p:cNvSpPr>
          <p:nvPr>
            <p:ph type="body" sz="quarter" idx="21" hasCustomPrompt="1"/>
          </p:nvPr>
        </p:nvSpPr>
        <p:spPr>
          <a:xfrm>
            <a:off x="9686996"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5</a:t>
            </a:r>
          </a:p>
        </p:txBody>
      </p:sp>
      <p:sp>
        <p:nvSpPr>
          <p:cNvPr id="51" name="Tijdelijke aanduiding voor tekst 10">
            <a:extLst>
              <a:ext uri="{FF2B5EF4-FFF2-40B4-BE49-F238E27FC236}">
                <a16:creationId xmlns:a16="http://schemas.microsoft.com/office/drawing/2014/main" xmlns="" id="{87CC3CDF-E7C3-BD45-AFA1-D2382222E75D}"/>
              </a:ext>
            </a:extLst>
          </p:cNvPr>
          <p:cNvSpPr>
            <a:spLocks noGrp="1"/>
          </p:cNvSpPr>
          <p:nvPr>
            <p:ph type="body" sz="quarter" idx="22" hasCustomPrompt="1"/>
          </p:nvPr>
        </p:nvSpPr>
        <p:spPr>
          <a:xfrm>
            <a:off x="9686996" y="4164297"/>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5.</a:t>
            </a:r>
          </a:p>
        </p:txBody>
      </p:sp>
      <p:sp>
        <p:nvSpPr>
          <p:cNvPr id="38" name="Tijdelijke aanduiding voor voettekst 11">
            <a:extLst>
              <a:ext uri="{FF2B5EF4-FFF2-40B4-BE49-F238E27FC236}">
                <a16:creationId xmlns:a16="http://schemas.microsoft.com/office/drawing/2014/main" xmlns=""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30176103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ernwoordenslide_1">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3"/>
          <a:stretch>
            <a:fillRect/>
          </a:stretch>
        </p:blipFill>
        <p:spPr>
          <a:xfrm>
            <a:off x="5482078" y="-84859"/>
            <a:ext cx="1178366" cy="505659"/>
          </a:xfrm>
          <a:prstGeom prst="rect">
            <a:avLst/>
          </a:prstGeom>
        </p:spPr>
      </p:pic>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2" name="Titel 1">
            <a:extLst>
              <a:ext uri="{FF2B5EF4-FFF2-40B4-BE49-F238E27FC236}">
                <a16:creationId xmlns:a16="http://schemas.microsoft.com/office/drawing/2014/main" xmlns="" id="{07FEC4BC-1EF1-3E46-9439-F281DA096144}"/>
              </a:ext>
            </a:extLst>
          </p:cNvPr>
          <p:cNvSpPr>
            <a:spLocks noGrp="1"/>
          </p:cNvSpPr>
          <p:nvPr>
            <p:ph type="ctrTitle" hasCustomPrompt="1"/>
          </p:nvPr>
        </p:nvSpPr>
        <p:spPr>
          <a:xfrm>
            <a:off x="1886390" y="2644751"/>
            <a:ext cx="3708537" cy="550625"/>
          </a:xfrm>
          <a:prstGeom prst="rect">
            <a:avLst/>
          </a:prstGeom>
          <a:solidFill>
            <a:schemeClr val="tx2"/>
          </a:solidFill>
        </p:spPr>
        <p:txBody>
          <a:bodyPr anchor="b">
            <a:normAutofit/>
          </a:bodyPr>
          <a:lstStyle>
            <a:lvl1pPr algn="l">
              <a:defRPr sz="3000">
                <a:solidFill>
                  <a:schemeClr val="bg1"/>
                </a:solidFill>
              </a:defRPr>
            </a:lvl1pPr>
          </a:lstStyle>
          <a:p>
            <a:r>
              <a:rPr lang="nl-NL" dirty="0"/>
              <a:t>Groot kernwoord </a:t>
            </a:r>
            <a:endParaRPr lang="nl-BE" dirty="0"/>
          </a:p>
        </p:txBody>
      </p:sp>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1886390" y="3328034"/>
            <a:ext cx="3358439" cy="379698"/>
          </a:xfrm>
          <a:solidFill>
            <a:schemeClr val="bg1"/>
          </a:solidFill>
        </p:spPr>
        <p:txBody>
          <a:bodyPr/>
          <a:lstStyle>
            <a:lvl1pPr marL="0" indent="0" algn="l">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Kleiner kernwoord</a:t>
            </a:r>
            <a:endParaRPr lang="nl-BE" dirty="0"/>
          </a:p>
        </p:txBody>
      </p:sp>
    </p:spTree>
    <p:extLst>
      <p:ext uri="{BB962C8B-B14F-4D97-AF65-F5344CB8AC3E}">
        <p14:creationId xmlns:p14="http://schemas.microsoft.com/office/powerpoint/2010/main" val="345158859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Kernwoordenslide_zLOGO">
    <p:bg>
      <p:bgPr>
        <a:solidFill>
          <a:schemeClr val="bg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5D3B27BD-5367-E440-ACE8-1545F48824F5}"/>
              </a:ext>
            </a:extLst>
          </p:cNvPr>
          <p:cNvPicPr>
            <a:picLocks noChangeAspect="1"/>
          </p:cNvPicPr>
          <p:nvPr userDrawn="1"/>
        </p:nvPicPr>
        <p:blipFill>
          <a:blip r:embed="rId2"/>
          <a:stretch>
            <a:fillRect/>
          </a:stretch>
        </p:blipFill>
        <p:spPr>
          <a:xfrm>
            <a:off x="5482078" y="-84859"/>
            <a:ext cx="1178366" cy="505659"/>
          </a:xfrm>
          <a:prstGeom prst="rect">
            <a:avLst/>
          </a:prstGeom>
        </p:spPr>
      </p:pic>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2" name="Titel 1">
            <a:extLst>
              <a:ext uri="{FF2B5EF4-FFF2-40B4-BE49-F238E27FC236}">
                <a16:creationId xmlns:a16="http://schemas.microsoft.com/office/drawing/2014/main" xmlns="" id="{07FEC4BC-1EF1-3E46-9439-F281DA096144}"/>
              </a:ext>
            </a:extLst>
          </p:cNvPr>
          <p:cNvSpPr>
            <a:spLocks noGrp="1"/>
          </p:cNvSpPr>
          <p:nvPr>
            <p:ph type="ctrTitle" hasCustomPrompt="1"/>
          </p:nvPr>
        </p:nvSpPr>
        <p:spPr>
          <a:xfrm>
            <a:off x="1886390" y="2644751"/>
            <a:ext cx="3708537" cy="550625"/>
          </a:xfrm>
          <a:prstGeom prst="rect">
            <a:avLst/>
          </a:prstGeom>
          <a:solidFill>
            <a:schemeClr val="tx2"/>
          </a:solidFill>
        </p:spPr>
        <p:txBody>
          <a:bodyPr anchor="b">
            <a:normAutofit/>
          </a:bodyPr>
          <a:lstStyle>
            <a:lvl1pPr algn="l">
              <a:defRPr sz="3000">
                <a:solidFill>
                  <a:schemeClr val="bg1"/>
                </a:solidFill>
              </a:defRPr>
            </a:lvl1pPr>
          </a:lstStyle>
          <a:p>
            <a:r>
              <a:rPr lang="nl-NL" dirty="0"/>
              <a:t>Groot kernwoord </a:t>
            </a:r>
            <a:endParaRPr lang="nl-BE" dirty="0"/>
          </a:p>
        </p:txBody>
      </p:sp>
      <p:sp>
        <p:nvSpPr>
          <p:cNvPr id="3" name="Ondertitel 2">
            <a:extLst>
              <a:ext uri="{FF2B5EF4-FFF2-40B4-BE49-F238E27FC236}">
                <a16:creationId xmlns:a16="http://schemas.microsoft.com/office/drawing/2014/main" xmlns="" id="{20F0A16D-A88C-F148-A284-14EB2E3DCC40}"/>
              </a:ext>
            </a:extLst>
          </p:cNvPr>
          <p:cNvSpPr>
            <a:spLocks noGrp="1"/>
          </p:cNvSpPr>
          <p:nvPr>
            <p:ph type="subTitle" idx="1" hasCustomPrompt="1"/>
          </p:nvPr>
        </p:nvSpPr>
        <p:spPr>
          <a:xfrm>
            <a:off x="1886390" y="3328034"/>
            <a:ext cx="3358439" cy="379698"/>
          </a:xfrm>
          <a:solidFill>
            <a:schemeClr val="bg1"/>
          </a:solidFill>
        </p:spPr>
        <p:txBody>
          <a:bodyPr/>
          <a:lstStyle>
            <a:lvl1pPr marL="0" indent="0" algn="l">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Kleiner kernwoord</a:t>
            </a:r>
            <a:endParaRPr lang="nl-BE" dirty="0"/>
          </a:p>
        </p:txBody>
      </p:sp>
    </p:spTree>
    <p:extLst>
      <p:ext uri="{BB962C8B-B14F-4D97-AF65-F5344CB8AC3E}">
        <p14:creationId xmlns:p14="http://schemas.microsoft.com/office/powerpoint/2010/main" val="216289547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Kernwoordenslide_2">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sp>
        <p:nvSpPr>
          <p:cNvPr id="4" name="Rechthoek 3">
            <a:extLst>
              <a:ext uri="{FF2B5EF4-FFF2-40B4-BE49-F238E27FC236}">
                <a16:creationId xmlns:a16="http://schemas.microsoft.com/office/drawing/2014/main" xmlns="" id="{7CDD329D-92FC-FA4E-AAB3-560085E95316}"/>
              </a:ext>
            </a:extLst>
          </p:cNvPr>
          <p:cNvSpPr/>
          <p:nvPr userDrawn="1"/>
        </p:nvSpPr>
        <p:spPr>
          <a:xfrm>
            <a:off x="0" y="-46300"/>
            <a:ext cx="3402105" cy="6942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5205505" y="3250563"/>
            <a:ext cx="5283906" cy="1150937"/>
          </a:xfrm>
          <a:ln>
            <a:noFill/>
          </a:ln>
        </p:spPr>
        <p:txBody>
          <a:bodyPr/>
          <a:lstStyle>
            <a:lvl1pPr algn="ctr">
              <a:defRPr/>
            </a:lvl1pPr>
          </a:lstStyle>
          <a:p>
            <a:pPr lvl="0"/>
            <a:r>
              <a:rPr lang="nl-NL" dirty="0"/>
              <a:t>[voeg een achtergrondafbeelding in / dit kader mag weg]</a:t>
            </a:r>
            <a:endParaRPr lang="nl-BE" dirty="0"/>
          </a:p>
        </p:txBody>
      </p:sp>
      <p:pic>
        <p:nvPicPr>
          <p:cNvPr id="8" name="Afbeelding 7">
            <a:extLst>
              <a:ext uri="{FF2B5EF4-FFF2-40B4-BE49-F238E27FC236}">
                <a16:creationId xmlns:a16="http://schemas.microsoft.com/office/drawing/2014/main" xmlns="" id="{6ACCB08F-9719-FA4B-AADB-CDD1F46956C8}"/>
              </a:ext>
            </a:extLst>
          </p:cNvPr>
          <p:cNvPicPr>
            <a:picLocks noChangeAspect="1"/>
          </p:cNvPicPr>
          <p:nvPr userDrawn="1"/>
        </p:nvPicPr>
        <p:blipFill>
          <a:blip r:embed="rId3"/>
          <a:stretch>
            <a:fillRect/>
          </a:stretch>
        </p:blipFill>
        <p:spPr>
          <a:xfrm>
            <a:off x="1111869" y="-84859"/>
            <a:ext cx="1178366" cy="505658"/>
          </a:xfrm>
          <a:prstGeom prst="rect">
            <a:avLst/>
          </a:prstGeom>
        </p:spPr>
      </p:pic>
      <p:sp>
        <p:nvSpPr>
          <p:cNvPr id="7" name="Tijdelijke aanduiding voor tekst 6">
            <a:extLst>
              <a:ext uri="{FF2B5EF4-FFF2-40B4-BE49-F238E27FC236}">
                <a16:creationId xmlns:a16="http://schemas.microsoft.com/office/drawing/2014/main" xmlns="" id="{619BF171-B006-B949-AA9F-776A5A4EFAC0}"/>
              </a:ext>
            </a:extLst>
          </p:cNvPr>
          <p:cNvSpPr>
            <a:spLocks noGrp="1"/>
          </p:cNvSpPr>
          <p:nvPr>
            <p:ph type="body" sz="quarter" idx="11" hasCustomPrompt="1"/>
          </p:nvPr>
        </p:nvSpPr>
        <p:spPr>
          <a:xfrm>
            <a:off x="419100" y="1181100"/>
            <a:ext cx="2628900" cy="5049838"/>
          </a:xfrm>
        </p:spPr>
        <p:txBody>
          <a:bodyPr/>
          <a:lstStyle>
            <a:lvl1pPr>
              <a:defRPr>
                <a:solidFill>
                  <a:schemeClr val="bg1"/>
                </a:solidFill>
              </a:defRPr>
            </a:lvl1pPr>
            <a:lvl2pPr>
              <a:defRPr>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nl-NL" dirty="0"/>
              <a:t>tekst</a:t>
            </a:r>
          </a:p>
          <a:p>
            <a:pPr lvl="1"/>
            <a:r>
              <a:rPr lang="nl-NL" dirty="0"/>
              <a:t>tekst</a:t>
            </a:r>
          </a:p>
          <a:p>
            <a:pPr lvl="2"/>
            <a:r>
              <a:rPr lang="nl-NL" dirty="0"/>
              <a:t>Hier kun je tekst of kernwoorden plaatsen</a:t>
            </a:r>
          </a:p>
          <a:p>
            <a:pPr lvl="3"/>
            <a:r>
              <a:rPr lang="nl-NL" dirty="0"/>
              <a:t>Met, indien nodig, wat extra uitleg.</a:t>
            </a:r>
          </a:p>
        </p:txBody>
      </p:sp>
    </p:spTree>
    <p:extLst>
      <p:ext uri="{BB962C8B-B14F-4D97-AF65-F5344CB8AC3E}">
        <p14:creationId xmlns:p14="http://schemas.microsoft.com/office/powerpoint/2010/main" val="1219722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Kernwoordenslide_zLOGO">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xmlns="" id="{3E27FD9A-67A9-7543-9CB9-D09471427B1B}"/>
              </a:ext>
            </a:extLst>
          </p:cNvPr>
          <p:cNvPicPr>
            <a:picLocks noChangeAspect="1"/>
          </p:cNvPicPr>
          <p:nvPr userDrawn="1"/>
        </p:nvPicPr>
        <p:blipFill>
          <a:blip r:embed="rId2"/>
          <a:stretch>
            <a:fillRect/>
          </a:stretch>
        </p:blipFill>
        <p:spPr>
          <a:xfrm>
            <a:off x="5356740" y="4814047"/>
            <a:ext cx="1429950" cy="1416253"/>
          </a:xfrm>
          <a:prstGeom prst="rect">
            <a:avLst/>
          </a:prstGeom>
        </p:spPr>
      </p:pic>
      <p:sp>
        <p:nvSpPr>
          <p:cNvPr id="4" name="Rechthoek 3">
            <a:extLst>
              <a:ext uri="{FF2B5EF4-FFF2-40B4-BE49-F238E27FC236}">
                <a16:creationId xmlns:a16="http://schemas.microsoft.com/office/drawing/2014/main" xmlns="" id="{7CDD329D-92FC-FA4E-AAB3-560085E95316}"/>
              </a:ext>
            </a:extLst>
          </p:cNvPr>
          <p:cNvSpPr/>
          <p:nvPr userDrawn="1"/>
        </p:nvSpPr>
        <p:spPr>
          <a:xfrm>
            <a:off x="0" y="-46300"/>
            <a:ext cx="3402105" cy="6942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tekst 10">
            <a:extLst>
              <a:ext uri="{FF2B5EF4-FFF2-40B4-BE49-F238E27FC236}">
                <a16:creationId xmlns:a16="http://schemas.microsoft.com/office/drawing/2014/main" xmlns="" id="{D395CFF1-AF68-884C-8437-0B20005570FC}"/>
              </a:ext>
            </a:extLst>
          </p:cNvPr>
          <p:cNvSpPr>
            <a:spLocks noGrp="1"/>
          </p:cNvSpPr>
          <p:nvPr>
            <p:ph type="body" sz="quarter" idx="10" hasCustomPrompt="1"/>
          </p:nvPr>
        </p:nvSpPr>
        <p:spPr>
          <a:xfrm>
            <a:off x="5205505" y="3250563"/>
            <a:ext cx="5283906" cy="1150937"/>
          </a:xfrm>
          <a:ln>
            <a:noFill/>
          </a:ln>
        </p:spPr>
        <p:txBody>
          <a:bodyPr/>
          <a:lstStyle>
            <a:lvl1pPr algn="ctr">
              <a:defRPr/>
            </a:lvl1pPr>
          </a:lstStyle>
          <a:p>
            <a:pPr lvl="0"/>
            <a:r>
              <a:rPr lang="nl-NL" dirty="0"/>
              <a:t>[voeg een achtergrondafbeelding in / dit kader mag weg]</a:t>
            </a:r>
            <a:endParaRPr lang="nl-BE" dirty="0"/>
          </a:p>
        </p:txBody>
      </p:sp>
      <p:pic>
        <p:nvPicPr>
          <p:cNvPr id="8" name="Afbeelding 7">
            <a:extLst>
              <a:ext uri="{FF2B5EF4-FFF2-40B4-BE49-F238E27FC236}">
                <a16:creationId xmlns:a16="http://schemas.microsoft.com/office/drawing/2014/main" xmlns="" id="{6ACCB08F-9719-FA4B-AADB-CDD1F46956C8}"/>
              </a:ext>
            </a:extLst>
          </p:cNvPr>
          <p:cNvPicPr>
            <a:picLocks noChangeAspect="1"/>
          </p:cNvPicPr>
          <p:nvPr userDrawn="1"/>
        </p:nvPicPr>
        <p:blipFill>
          <a:blip r:embed="rId3"/>
          <a:stretch>
            <a:fillRect/>
          </a:stretch>
        </p:blipFill>
        <p:spPr>
          <a:xfrm>
            <a:off x="1111869" y="-84859"/>
            <a:ext cx="1178366" cy="505658"/>
          </a:xfrm>
          <a:prstGeom prst="rect">
            <a:avLst/>
          </a:prstGeom>
        </p:spPr>
      </p:pic>
      <p:sp>
        <p:nvSpPr>
          <p:cNvPr id="7" name="Tijdelijke aanduiding voor tekst 6">
            <a:extLst>
              <a:ext uri="{FF2B5EF4-FFF2-40B4-BE49-F238E27FC236}">
                <a16:creationId xmlns:a16="http://schemas.microsoft.com/office/drawing/2014/main" xmlns="" id="{619BF171-B006-B949-AA9F-776A5A4EFAC0}"/>
              </a:ext>
            </a:extLst>
          </p:cNvPr>
          <p:cNvSpPr>
            <a:spLocks noGrp="1"/>
          </p:cNvSpPr>
          <p:nvPr>
            <p:ph type="body" sz="quarter" idx="11" hasCustomPrompt="1"/>
          </p:nvPr>
        </p:nvSpPr>
        <p:spPr>
          <a:xfrm>
            <a:off x="419100" y="1181100"/>
            <a:ext cx="2628900" cy="5049838"/>
          </a:xfrm>
        </p:spPr>
        <p:txBody>
          <a:bodyPr/>
          <a:lstStyle>
            <a:lvl1pPr>
              <a:defRPr>
                <a:solidFill>
                  <a:schemeClr val="bg1"/>
                </a:solidFill>
              </a:defRPr>
            </a:lvl1pPr>
            <a:lvl2pPr>
              <a:defRPr>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nl-NL" dirty="0"/>
              <a:t>tekst</a:t>
            </a:r>
          </a:p>
          <a:p>
            <a:pPr lvl="1"/>
            <a:r>
              <a:rPr lang="nl-NL" dirty="0"/>
              <a:t>tekst</a:t>
            </a:r>
          </a:p>
          <a:p>
            <a:pPr lvl="2"/>
            <a:r>
              <a:rPr lang="nl-NL" dirty="0"/>
              <a:t>Hier kun je tekst of kernwoorden plaatsen</a:t>
            </a:r>
          </a:p>
          <a:p>
            <a:pPr lvl="3"/>
            <a:r>
              <a:rPr lang="nl-NL" dirty="0"/>
              <a:t>Met, indien nodig, wat extra uitleg.</a:t>
            </a:r>
          </a:p>
        </p:txBody>
      </p:sp>
    </p:spTree>
    <p:extLst>
      <p:ext uri="{BB962C8B-B14F-4D97-AF65-F5344CB8AC3E}">
        <p14:creationId xmlns:p14="http://schemas.microsoft.com/office/powerpoint/2010/main" val="183889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met quote">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2280924"/>
            <a:ext cx="9420448" cy="2802519"/>
          </a:xfrm>
          <a:prstGeom prst="rect">
            <a:avLst/>
          </a:prstGeom>
        </p:spPr>
        <p:txBody>
          <a:bodyPr>
            <a:normAutofit/>
          </a:bodyPr>
          <a:lstStyle>
            <a:lvl1pPr algn="ctr">
              <a:lnSpc>
                <a:spcPct val="100000"/>
              </a:lnSpc>
              <a:defRPr sz="2800" spc="100" baseline="0">
                <a:solidFill>
                  <a:schemeClr val="bg1"/>
                </a:solidFill>
              </a:defRPr>
            </a:lvl1pPr>
          </a:lstStyle>
          <a:p>
            <a:r>
              <a:rPr lang="nl-NL" dirty="0"/>
              <a:t>Hier kan een </a:t>
            </a:r>
            <a:br>
              <a:rPr lang="nl-NL" dirty="0"/>
            </a:br>
            <a:r>
              <a:rPr lang="nl-NL" dirty="0"/>
              <a:t>quote komen</a:t>
            </a:r>
            <a:br>
              <a:rPr lang="nl-NL" dirty="0"/>
            </a:br>
            <a:r>
              <a:rPr lang="nl-NL" dirty="0"/>
              <a:t>van iemand die</a:t>
            </a:r>
            <a:br>
              <a:rPr lang="nl-NL" dirty="0"/>
            </a:br>
            <a:r>
              <a:rPr lang="nl-NL" dirty="0"/>
              <a:t>iets interessant</a:t>
            </a:r>
            <a:br>
              <a:rPr lang="nl-NL" dirty="0"/>
            </a:br>
            <a:r>
              <a:rPr lang="nl-NL" dirty="0"/>
              <a:t>te zeggen heeft!</a:t>
            </a:r>
            <a:endParaRPr lang="nl-BE" dirty="0"/>
          </a:p>
        </p:txBody>
      </p:sp>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2"/>
          <a:stretch>
            <a:fillRect/>
          </a:stretch>
        </p:blipFill>
        <p:spPr>
          <a:xfrm>
            <a:off x="5706417" y="5892294"/>
            <a:ext cx="735886" cy="728838"/>
          </a:xfrm>
          <a:prstGeom prst="rect">
            <a:avLst/>
          </a:prstGeom>
        </p:spPr>
      </p:pic>
      <p:pic>
        <p:nvPicPr>
          <p:cNvPr id="11" name="Afbeelding 10">
            <a:extLst>
              <a:ext uri="{FF2B5EF4-FFF2-40B4-BE49-F238E27FC236}">
                <a16:creationId xmlns:a16="http://schemas.microsoft.com/office/drawing/2014/main" xmlns="" id="{ECDB488E-D0A4-FC4C-8CC9-63DDFD28AFE4}"/>
              </a:ext>
            </a:extLst>
          </p:cNvPr>
          <p:cNvPicPr>
            <a:picLocks noChangeAspect="1"/>
          </p:cNvPicPr>
          <p:nvPr userDrawn="1"/>
        </p:nvPicPr>
        <p:blipFill>
          <a:blip r:embed="rId3"/>
          <a:stretch>
            <a:fillRect/>
          </a:stretch>
        </p:blipFill>
        <p:spPr>
          <a:xfrm>
            <a:off x="5482078" y="-84859"/>
            <a:ext cx="1178366" cy="505659"/>
          </a:xfrm>
          <a:prstGeom prst="rect">
            <a:avLst/>
          </a:prstGeom>
        </p:spPr>
      </p:pic>
      <p:grpSp>
        <p:nvGrpSpPr>
          <p:cNvPr id="14" name="Groep 13">
            <a:extLst>
              <a:ext uri="{FF2B5EF4-FFF2-40B4-BE49-F238E27FC236}">
                <a16:creationId xmlns:a16="http://schemas.microsoft.com/office/drawing/2014/main" xmlns="" id="{D907AB4A-AF10-FF40-A088-C395C83889F6}"/>
              </a:ext>
            </a:extLst>
          </p:cNvPr>
          <p:cNvGrpSpPr/>
          <p:nvPr userDrawn="1"/>
        </p:nvGrpSpPr>
        <p:grpSpPr>
          <a:xfrm>
            <a:off x="5482078" y="1007249"/>
            <a:ext cx="1130469" cy="1265741"/>
            <a:chOff x="5482078" y="913488"/>
            <a:chExt cx="1130469" cy="1265741"/>
          </a:xfrm>
        </p:grpSpPr>
        <p:pic>
          <p:nvPicPr>
            <p:cNvPr id="6" name="Afbeelding 5">
              <a:extLst>
                <a:ext uri="{FF2B5EF4-FFF2-40B4-BE49-F238E27FC236}">
                  <a16:creationId xmlns:a16="http://schemas.microsoft.com/office/drawing/2014/main" xmlns="" id="{D976C370-9287-B146-929E-712200116918}"/>
                </a:ext>
              </a:extLst>
            </p:cNvPr>
            <p:cNvPicPr>
              <a:picLocks noChangeAspect="1"/>
            </p:cNvPicPr>
            <p:nvPr userDrawn="1"/>
          </p:nvPicPr>
          <p:blipFill>
            <a:blip r:embed="rId4"/>
            <a:stretch>
              <a:fillRect/>
            </a:stretch>
          </p:blipFill>
          <p:spPr>
            <a:xfrm>
              <a:off x="5482078" y="913488"/>
              <a:ext cx="1130469" cy="1117169"/>
            </a:xfrm>
            <a:prstGeom prst="rect">
              <a:avLst/>
            </a:prstGeom>
          </p:spPr>
        </p:pic>
        <p:cxnSp>
          <p:nvCxnSpPr>
            <p:cNvPr id="13" name="Rechte verbindingslijn 12">
              <a:extLst>
                <a:ext uri="{FF2B5EF4-FFF2-40B4-BE49-F238E27FC236}">
                  <a16:creationId xmlns:a16="http://schemas.microsoft.com/office/drawing/2014/main" xmlns="" id="{60E67807-5FB4-194B-BDEC-FB538CF7AA0C}"/>
                </a:ext>
              </a:extLst>
            </p:cNvPr>
            <p:cNvCxnSpPr/>
            <p:nvPr userDrawn="1"/>
          </p:nvCxnSpPr>
          <p:spPr>
            <a:xfrm>
              <a:off x="5679369" y="2179229"/>
              <a:ext cx="7358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5631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met 'Zijn er nog vragen?'">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grpSp>
        <p:nvGrpSpPr>
          <p:cNvPr id="11" name="Groep 10">
            <a:extLst>
              <a:ext uri="{FF2B5EF4-FFF2-40B4-BE49-F238E27FC236}">
                <a16:creationId xmlns:a16="http://schemas.microsoft.com/office/drawing/2014/main" xmlns="" id="{C643A127-B490-8A4C-A810-7955D709C39F}"/>
              </a:ext>
            </a:extLst>
          </p:cNvPr>
          <p:cNvGrpSpPr/>
          <p:nvPr userDrawn="1"/>
        </p:nvGrpSpPr>
        <p:grpSpPr>
          <a:xfrm>
            <a:off x="5488728" y="1797662"/>
            <a:ext cx="1117169" cy="1273675"/>
            <a:chOff x="5488728" y="1007249"/>
            <a:chExt cx="1117169" cy="1273675"/>
          </a:xfrm>
        </p:grpSpPr>
        <p:pic>
          <p:nvPicPr>
            <p:cNvPr id="12" name="Afbeelding 11">
              <a:extLst>
                <a:ext uri="{FF2B5EF4-FFF2-40B4-BE49-F238E27FC236}">
                  <a16:creationId xmlns:a16="http://schemas.microsoft.com/office/drawing/2014/main" xmlns="" id="{EA3971B1-A457-BB4D-84F1-9205E29F5ED7}"/>
                </a:ext>
              </a:extLst>
            </p:cNvPr>
            <p:cNvPicPr>
              <a:picLocks noChangeAspect="1"/>
            </p:cNvPicPr>
            <p:nvPr userDrawn="1"/>
          </p:nvPicPr>
          <p:blipFill>
            <a:blip r:embed="rId4"/>
            <a:stretch>
              <a:fillRect/>
            </a:stretch>
          </p:blipFill>
          <p:spPr>
            <a:xfrm>
              <a:off x="5488728" y="1007249"/>
              <a:ext cx="1117169" cy="1117169"/>
            </a:xfrm>
            <a:prstGeom prst="rect">
              <a:avLst/>
            </a:prstGeom>
          </p:spPr>
        </p:pic>
        <p:cxnSp>
          <p:nvCxnSpPr>
            <p:cNvPr id="13" name="Rechte verbindingslijn 12">
              <a:extLst>
                <a:ext uri="{FF2B5EF4-FFF2-40B4-BE49-F238E27FC236}">
                  <a16:creationId xmlns:a16="http://schemas.microsoft.com/office/drawing/2014/main" xmlns="" id="{0BEB9B5F-CCF7-0141-A85E-E035168B67C8}"/>
                </a:ext>
              </a:extLst>
            </p:cNvPr>
            <p:cNvCxnSpPr/>
            <p:nvPr userDrawn="1"/>
          </p:nvCxnSpPr>
          <p:spPr>
            <a:xfrm>
              <a:off x="5706417" y="2280924"/>
              <a:ext cx="7358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4" name="Titel 1">
            <a:extLst>
              <a:ext uri="{FF2B5EF4-FFF2-40B4-BE49-F238E27FC236}">
                <a16:creationId xmlns:a16="http://schemas.microsoft.com/office/drawing/2014/main" xmlns="" id="{9EA244D8-A000-6041-97A7-55142C94CC38}"/>
              </a:ext>
            </a:extLst>
          </p:cNvPr>
          <p:cNvSpPr>
            <a:spLocks noGrp="1"/>
          </p:cNvSpPr>
          <p:nvPr>
            <p:ph type="title" hasCustomPrompt="1"/>
          </p:nvPr>
        </p:nvSpPr>
        <p:spPr>
          <a:xfrm>
            <a:off x="1360967" y="3071337"/>
            <a:ext cx="9420448" cy="1751245"/>
          </a:xfrm>
          <a:prstGeom prst="rect">
            <a:avLst/>
          </a:prstGeom>
        </p:spPr>
        <p:txBody>
          <a:bodyPr>
            <a:normAutofit/>
          </a:bodyPr>
          <a:lstStyle>
            <a:lvl1pPr algn="ctr">
              <a:lnSpc>
                <a:spcPct val="100000"/>
              </a:lnSpc>
              <a:defRPr sz="2800" b="0" spc="100" baseline="0">
                <a:solidFill>
                  <a:schemeClr val="tx2"/>
                </a:solidFill>
              </a:defRPr>
            </a:lvl1pPr>
          </a:lstStyle>
          <a:p>
            <a:r>
              <a:rPr lang="nl-NL" dirty="0"/>
              <a:t>Heb je nog vragen?</a:t>
            </a:r>
            <a:br>
              <a:rPr lang="nl-NL" dirty="0"/>
            </a:br>
            <a:r>
              <a:rPr lang="nl-NL" dirty="0"/>
              <a:t>Stel ze maar!</a:t>
            </a:r>
            <a:endParaRPr lang="nl-BE" dirty="0"/>
          </a:p>
        </p:txBody>
      </p:sp>
      <p:sp>
        <p:nvSpPr>
          <p:cNvPr id="15" name="Tijdelijke aanduiding voor voettekst 11">
            <a:extLst>
              <a:ext uri="{FF2B5EF4-FFF2-40B4-BE49-F238E27FC236}">
                <a16:creationId xmlns:a16="http://schemas.microsoft.com/office/drawing/2014/main" xmlns="" id="{DD6CB5A7-F62B-F641-9D0B-2A459C33E522}"/>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24350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atst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1037" y="2280115"/>
            <a:ext cx="9420448" cy="726558"/>
          </a:xfrm>
          <a:prstGeom prst="rect">
            <a:avLst/>
          </a:prstGeom>
        </p:spPr>
        <p:txBody>
          <a:bodyPr>
            <a:normAutofit/>
          </a:bodyPr>
          <a:lstStyle>
            <a:lvl1pPr algn="ctr">
              <a:defRPr sz="2800"/>
            </a:lvl1pPr>
          </a:lstStyle>
          <a:p>
            <a:r>
              <a:rPr lang="nl-NL" dirty="0"/>
              <a:t>HARTELIJK BEDANKT!</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6" name="Afbeelding 5">
            <a:extLst>
              <a:ext uri="{FF2B5EF4-FFF2-40B4-BE49-F238E27FC236}">
                <a16:creationId xmlns:a16="http://schemas.microsoft.com/office/drawing/2014/main" xmlns="" id="{907C775F-F8E8-DC4A-B6CA-3CD129669A16}"/>
              </a:ext>
            </a:extLst>
          </p:cNvPr>
          <p:cNvPicPr>
            <a:picLocks noChangeAspect="1"/>
          </p:cNvPicPr>
          <p:nvPr userDrawn="1"/>
        </p:nvPicPr>
        <p:blipFill>
          <a:blip r:embed="rId3"/>
          <a:stretch>
            <a:fillRect/>
          </a:stretch>
        </p:blipFill>
        <p:spPr>
          <a:xfrm>
            <a:off x="5356740" y="4814046"/>
            <a:ext cx="1429950" cy="1416253"/>
          </a:xfrm>
          <a:prstGeom prst="rect">
            <a:avLst/>
          </a:prstGeom>
        </p:spPr>
      </p:pic>
      <p:sp>
        <p:nvSpPr>
          <p:cNvPr id="4" name="Tijdelijke aanduiding voor tekst 3">
            <a:extLst>
              <a:ext uri="{FF2B5EF4-FFF2-40B4-BE49-F238E27FC236}">
                <a16:creationId xmlns:a16="http://schemas.microsoft.com/office/drawing/2014/main" xmlns="" id="{1E857BEC-00D8-8F41-859D-2193461EE866}"/>
              </a:ext>
            </a:extLst>
          </p:cNvPr>
          <p:cNvSpPr>
            <a:spLocks noGrp="1"/>
          </p:cNvSpPr>
          <p:nvPr>
            <p:ph type="body" sz="quarter" idx="10" hasCustomPrompt="1"/>
          </p:nvPr>
        </p:nvSpPr>
        <p:spPr>
          <a:xfrm>
            <a:off x="1361037" y="3347730"/>
            <a:ext cx="9455150" cy="1125258"/>
          </a:xfrm>
        </p:spPr>
        <p:txBody>
          <a:bodyPr>
            <a:normAutofit/>
          </a:bodyPr>
          <a:lstStyle>
            <a:lvl1pPr>
              <a:lnSpc>
                <a:spcPct val="100000"/>
              </a:lnSpc>
              <a:spcBef>
                <a:spcPts val="0"/>
              </a:spcBef>
              <a:defRPr sz="1600" b="1" i="0" spc="0" baseline="0">
                <a:latin typeface="MetaPro" panose="02000503040000020004" pitchFamily="2" charset="0"/>
              </a:defRPr>
            </a:lvl1pPr>
          </a:lstStyle>
          <a:p>
            <a:pPr algn="ctr">
              <a:lnSpc>
                <a:spcPct val="150000"/>
              </a:lnSpc>
            </a:pPr>
            <a:r>
              <a:rPr lang="nl-NL" sz="2800" b="1" i="0" dirty="0">
                <a:solidFill>
                  <a:schemeClr val="tx2"/>
                </a:solidFill>
                <a:latin typeface="MetaPro" panose="02000503040000020004" pitchFamily="2" charset="0"/>
              </a:rPr>
              <a:t>De </a:t>
            </a:r>
            <a:r>
              <a:rPr lang="nl-NL" sz="2800" b="1" i="0" dirty="0" err="1">
                <a:solidFill>
                  <a:schemeClr val="tx2"/>
                </a:solidFill>
                <a:latin typeface="MetaPro" panose="02000503040000020004" pitchFamily="2" charset="0"/>
              </a:rPr>
              <a:t>Ambrassade</a:t>
            </a:r>
            <a:r>
              <a:rPr lang="nl-NL" sz="2800" b="1" i="0" dirty="0">
                <a:solidFill>
                  <a:schemeClr val="tx2"/>
                </a:solidFill>
                <a:latin typeface="MetaPro" panose="02000503040000020004" pitchFamily="2" charset="0"/>
              </a:rPr>
              <a:t> vzw</a:t>
            </a:r>
            <a:endParaRPr lang="nl-NL" sz="2800" b="1" i="0" dirty="0">
              <a:solidFill>
                <a:schemeClr val="tx2"/>
              </a:solidFill>
              <a:latin typeface="Meta Pro Normal" panose="020B0504030101020102" pitchFamily="34" charset="0"/>
            </a:endParaRPr>
          </a:p>
          <a:p>
            <a:pPr algn="ctr">
              <a:lnSpc>
                <a:spcPct val="150000"/>
              </a:lnSpc>
            </a:pPr>
            <a:r>
              <a:rPr lang="nl-NL" dirty="0" err="1">
                <a:solidFill>
                  <a:schemeClr val="tx2"/>
                </a:solidFill>
                <a:latin typeface="Meta Pro Normal" panose="020B0504030101020102" pitchFamily="34" charset="0"/>
              </a:rPr>
              <a:t>www.deambrassade.be</a:t>
            </a:r>
            <a:endParaRPr lang="nl-NL" dirty="0">
              <a:solidFill>
                <a:schemeClr val="tx2"/>
              </a:solidFill>
              <a:latin typeface="Meta Pro Normal" panose="020B0504030101020102" pitchFamily="34" charset="0"/>
            </a:endParaRPr>
          </a:p>
        </p:txBody>
      </p:sp>
    </p:spTree>
    <p:extLst>
      <p:ext uri="{BB962C8B-B14F-4D97-AF65-F5344CB8AC3E}">
        <p14:creationId xmlns:p14="http://schemas.microsoft.com/office/powerpoint/2010/main" val="296939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lide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xmlns="" id="{3A5EA209-1C8B-C748-A297-1D18D45E67E4}"/>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991A56DD-1AB1-D941-B583-7926ECA591B0}"/>
              </a:ext>
            </a:extLst>
          </p:cNvPr>
          <p:cNvSpPr>
            <a:spLocks noGrp="1"/>
          </p:cNvSpPr>
          <p:nvPr>
            <p:ph type="body" sz="quarter" idx="12" hasCustomPrompt="1"/>
          </p:nvPr>
        </p:nvSpPr>
        <p:spPr>
          <a:xfrm>
            <a:off x="1360488" y="2076450"/>
            <a:ext cx="9437687" cy="33416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jdelijke aanduiding voor voettekst 11">
            <a:extLst>
              <a:ext uri="{FF2B5EF4-FFF2-40B4-BE49-F238E27FC236}">
                <a16:creationId xmlns:a16="http://schemas.microsoft.com/office/drawing/2014/main" xmlns="" id="{951061C9-C9D9-7048-A02E-D5FC3D6A2E53}"/>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862152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endParaRPr lang="nl-BE"/>
          </a:p>
        </p:txBody>
      </p:sp>
      <p:sp>
        <p:nvSpPr>
          <p:cNvPr id="5" name="Tijdelijke aanduiding voor voettekst 4"/>
          <p:cNvSpPr>
            <a:spLocks noGrp="1"/>
          </p:cNvSpPr>
          <p:nvPr>
            <p:ph type="ftr" sz="quarter" idx="11"/>
          </p:nvPr>
        </p:nvSpPr>
        <p:spPr/>
        <p:txBody>
          <a:bodyPr/>
          <a:lstStyle/>
          <a:p>
            <a:r>
              <a:rPr lang="nl-BE" smtClean="0"/>
              <a:t>Ambraskuur</a:t>
            </a:r>
            <a:endParaRPr lang="nl-BE"/>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fld id="{0B15ECC7-D8AD-4115-B5FE-9F32973CA371}" type="slidenum">
              <a:rPr lang="nl-BE" smtClean="0"/>
              <a:t>‹nr.›</a:t>
            </a:fld>
            <a:endParaRPr lang="nl-BE"/>
          </a:p>
        </p:txBody>
      </p:sp>
    </p:spTree>
    <p:extLst>
      <p:ext uri="{BB962C8B-B14F-4D97-AF65-F5344CB8AC3E}">
        <p14:creationId xmlns:p14="http://schemas.microsoft.com/office/powerpoint/2010/main" val="8915248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endParaRPr lang="nl-BE"/>
          </a:p>
        </p:txBody>
      </p:sp>
      <p:sp>
        <p:nvSpPr>
          <p:cNvPr id="6" name="Tijdelijke aanduiding voor voettekst 5"/>
          <p:cNvSpPr>
            <a:spLocks noGrp="1"/>
          </p:cNvSpPr>
          <p:nvPr>
            <p:ph type="ftr" sz="quarter" idx="11"/>
          </p:nvPr>
        </p:nvSpPr>
        <p:spPr/>
        <p:txBody>
          <a:bodyPr/>
          <a:lstStyle/>
          <a:p>
            <a:r>
              <a:rPr lang="nl-BE" smtClean="0"/>
              <a:t>Ambraskuur</a:t>
            </a:r>
            <a:endParaRPr lang="nl-BE"/>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fld id="{0B15ECC7-D8AD-4115-B5FE-9F32973CA371}" type="slidenum">
              <a:rPr lang="nl-BE" smtClean="0"/>
              <a:t>‹nr.›</a:t>
            </a:fld>
            <a:endParaRPr lang="nl-BE"/>
          </a:p>
        </p:txBody>
      </p:sp>
    </p:spTree>
    <p:extLst>
      <p:ext uri="{BB962C8B-B14F-4D97-AF65-F5344CB8AC3E}">
        <p14:creationId xmlns:p14="http://schemas.microsoft.com/office/powerpoint/2010/main" val="2789839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D359238-A15F-4F2C-A952-1339E30D882B}" type="datetimeFigureOut">
              <a:rPr lang="en-US" smtClean="0"/>
              <a:t>6/17/2019</a:t>
            </a:fld>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1575F4CD-B17C-4101-BE87-E11AD0F82FA1}" type="slidenum">
              <a:rPr lang="en-US" smtClean="0"/>
              <a:t>‹nr.›</a:t>
            </a:fld>
            <a:endParaRPr lang="en-US"/>
          </a:p>
        </p:txBody>
      </p:sp>
    </p:spTree>
    <p:extLst>
      <p:ext uri="{BB962C8B-B14F-4D97-AF65-F5344CB8AC3E}">
        <p14:creationId xmlns:p14="http://schemas.microsoft.com/office/powerpoint/2010/main" val="3184231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kstslide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cxnSp>
        <p:nvCxnSpPr>
          <p:cNvPr id="11" name="Rechte verbindingslijn 10">
            <a:extLst>
              <a:ext uri="{FF2B5EF4-FFF2-40B4-BE49-F238E27FC236}">
                <a16:creationId xmlns:a16="http://schemas.microsoft.com/office/drawing/2014/main" xmlns="" id="{3A5EA209-1C8B-C748-A297-1D18D45E67E4}"/>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991A56DD-1AB1-D941-B583-7926ECA591B0}"/>
              </a:ext>
            </a:extLst>
          </p:cNvPr>
          <p:cNvSpPr>
            <a:spLocks noGrp="1"/>
          </p:cNvSpPr>
          <p:nvPr>
            <p:ph type="body" sz="quarter" idx="12" hasCustomPrompt="1"/>
          </p:nvPr>
        </p:nvSpPr>
        <p:spPr>
          <a:xfrm>
            <a:off x="1360488" y="2076450"/>
            <a:ext cx="9437687" cy="33416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15780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ekstslide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cxnSp>
        <p:nvCxnSpPr>
          <p:cNvPr id="11" name="Rechte verbindingslijn 10">
            <a:extLst>
              <a:ext uri="{FF2B5EF4-FFF2-40B4-BE49-F238E27FC236}">
                <a16:creationId xmlns:a16="http://schemas.microsoft.com/office/drawing/2014/main" xmlns="" id="{3A5EA209-1C8B-C748-A297-1D18D45E67E4}"/>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42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lide met bee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xmlns="" id="{6457F68D-8C36-DB41-9198-9ECBA580F0E5}"/>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xmlns="" id="{FDB63DE0-6A9B-0D43-A83B-EDF5C76119DB}"/>
              </a:ext>
            </a:extLst>
          </p:cNvPr>
          <p:cNvSpPr>
            <a:spLocks noGrp="1"/>
          </p:cNvSpPr>
          <p:nvPr>
            <p:ph type="body" sz="quarter" idx="13" hasCustomPrompt="1"/>
          </p:nvPr>
        </p:nvSpPr>
        <p:spPr>
          <a:xfrm>
            <a:off x="1360488" y="2062716"/>
            <a:ext cx="4543425" cy="360466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3" name="Tijdelijke aanduiding voor afbeelding 12">
            <a:extLst>
              <a:ext uri="{FF2B5EF4-FFF2-40B4-BE49-F238E27FC236}">
                <a16:creationId xmlns:a16="http://schemas.microsoft.com/office/drawing/2014/main" xmlns="" id="{18D62709-A7A0-7943-9E17-2C0075D0F506}"/>
              </a:ext>
            </a:extLst>
          </p:cNvPr>
          <p:cNvSpPr>
            <a:spLocks noGrp="1"/>
          </p:cNvSpPr>
          <p:nvPr>
            <p:ph type="pic" sz="quarter" idx="14"/>
          </p:nvPr>
        </p:nvSpPr>
        <p:spPr>
          <a:xfrm>
            <a:off x="6197600" y="2062163"/>
            <a:ext cx="4600575" cy="3605212"/>
          </a:xfrm>
        </p:spPr>
        <p:txBody>
          <a:bodyPr/>
          <a:lstStyle/>
          <a:p>
            <a:endParaRPr lang="nl-BE"/>
          </a:p>
        </p:txBody>
      </p:sp>
      <p:sp>
        <p:nvSpPr>
          <p:cNvPr id="12" name="Tijdelijke aanduiding voor voettekst 11">
            <a:extLst>
              <a:ext uri="{FF2B5EF4-FFF2-40B4-BE49-F238E27FC236}">
                <a16:creationId xmlns:a16="http://schemas.microsoft.com/office/drawing/2014/main" xmlns="" id="{817D9BDF-7749-9648-9253-1C3E1AE6466B}"/>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1269100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lide met bee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xmlns="" id="{283FCA22-73BD-5C4E-9A6C-D28DF5354C5B}"/>
              </a:ext>
            </a:extLst>
          </p:cNvPr>
          <p:cNvPicPr>
            <a:picLocks noChangeAspect="1"/>
          </p:cNvPicPr>
          <p:nvPr userDrawn="1"/>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xmlns="" id="{84B1AE39-247C-EF46-99E1-4D293973AEE5}"/>
              </a:ext>
            </a:extLst>
          </p:cNvPr>
          <p:cNvPicPr>
            <a:picLocks noChangeAspect="1"/>
          </p:cNvPicPr>
          <p:nvPr userDrawn="1"/>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xmlns="" id="{65CBC7C2-A6BD-D040-A0F9-67CBD22AAC18}"/>
              </a:ext>
            </a:extLst>
          </p:cNvPr>
          <p:cNvCxnSpPr>
            <a:cxnSpLocks/>
          </p:cNvCxnSpPr>
          <p:nvPr userDrawn="1"/>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2" name="Tijdelijke aanduiding voor tekst 5">
            <a:extLst>
              <a:ext uri="{FF2B5EF4-FFF2-40B4-BE49-F238E27FC236}">
                <a16:creationId xmlns:a16="http://schemas.microsoft.com/office/drawing/2014/main" xmlns="" id="{ECE0BD0F-D84F-DB43-9A1C-63063A0F0B39}"/>
              </a:ext>
            </a:extLst>
          </p:cNvPr>
          <p:cNvSpPr>
            <a:spLocks noGrp="1"/>
          </p:cNvSpPr>
          <p:nvPr>
            <p:ph type="body" sz="quarter" idx="13" hasCustomPrompt="1"/>
          </p:nvPr>
        </p:nvSpPr>
        <p:spPr>
          <a:xfrm>
            <a:off x="6254712" y="2062716"/>
            <a:ext cx="4543425" cy="360466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3" name="Tijdelijke aanduiding voor afbeelding 12">
            <a:extLst>
              <a:ext uri="{FF2B5EF4-FFF2-40B4-BE49-F238E27FC236}">
                <a16:creationId xmlns:a16="http://schemas.microsoft.com/office/drawing/2014/main" xmlns="" id="{4F33C945-E692-A447-BA93-9DD8A45C08B3}"/>
              </a:ext>
            </a:extLst>
          </p:cNvPr>
          <p:cNvSpPr>
            <a:spLocks noGrp="1"/>
          </p:cNvSpPr>
          <p:nvPr>
            <p:ph type="pic" sz="quarter" idx="14"/>
          </p:nvPr>
        </p:nvSpPr>
        <p:spPr>
          <a:xfrm>
            <a:off x="1360966" y="2062163"/>
            <a:ext cx="4600575" cy="3605212"/>
          </a:xfrm>
        </p:spPr>
        <p:txBody>
          <a:bodyPr/>
          <a:lstStyle/>
          <a:p>
            <a:endParaRPr lang="nl-BE"/>
          </a:p>
        </p:txBody>
      </p:sp>
      <p:sp>
        <p:nvSpPr>
          <p:cNvPr id="16" name="Tijdelijke aanduiding voor voettekst 11">
            <a:extLst>
              <a:ext uri="{FF2B5EF4-FFF2-40B4-BE49-F238E27FC236}">
                <a16:creationId xmlns:a16="http://schemas.microsoft.com/office/drawing/2014/main" xmlns="" id="{E6BBFD79-158B-534A-9DFA-27E88BD7DDE5}"/>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Tree>
    <p:extLst>
      <p:ext uri="{BB962C8B-B14F-4D97-AF65-F5344CB8AC3E}">
        <p14:creationId xmlns:p14="http://schemas.microsoft.com/office/powerpoint/2010/main" val="27654444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008C9A97-3359-934E-8379-8C582F087BC2}"/>
              </a:ext>
            </a:extLst>
          </p:cNvPr>
          <p:cNvSpPr>
            <a:spLocks noGrp="1"/>
          </p:cNvSpPr>
          <p:nvPr>
            <p:ph type="body" idx="1"/>
          </p:nvPr>
        </p:nvSpPr>
        <p:spPr>
          <a:xfrm>
            <a:off x="1360966" y="2062715"/>
            <a:ext cx="9420449" cy="3604307"/>
          </a:xfrm>
          <a:prstGeom prst="rect">
            <a:avLst/>
          </a:prstGeom>
        </p:spPr>
        <p:txBody>
          <a:bodyPr vert="horz" lIns="91440" tIns="45720" rIns="91440" bIns="45720" rtlCol="0">
            <a:normAutofit/>
          </a:bodyPr>
          <a:lstStyle/>
          <a:p>
            <a:pPr lvl="0"/>
            <a:r>
              <a:rPr lang="nl-NL" dirty="0"/>
              <a:t>ONDERTITEL 1</a:t>
            </a:r>
          </a:p>
          <a:p>
            <a:pPr lvl="1"/>
            <a:r>
              <a:rPr lang="nl-NL" dirty="0"/>
              <a:t>ONDERTITEL 2</a:t>
            </a:r>
          </a:p>
          <a:p>
            <a:pPr lvl="2"/>
            <a:r>
              <a:rPr lang="nl-NL" dirty="0"/>
              <a:t>Tekstregel 1</a:t>
            </a:r>
          </a:p>
          <a:p>
            <a:pPr lvl="3"/>
            <a:r>
              <a:rPr lang="nl-NL" dirty="0"/>
              <a:t>Tekstregel 2</a:t>
            </a:r>
          </a:p>
          <a:p>
            <a:pPr lvl="4"/>
            <a:r>
              <a:rPr lang="nl-NL" dirty="0"/>
              <a:t>Opsomming</a:t>
            </a:r>
          </a:p>
          <a:p>
            <a:pPr lvl="5"/>
            <a:r>
              <a:rPr lang="nl-NL" dirty="0"/>
              <a:t>Opsomming</a:t>
            </a:r>
            <a:endParaRPr lang="nl-BE" dirty="0"/>
          </a:p>
        </p:txBody>
      </p:sp>
      <p:sp>
        <p:nvSpPr>
          <p:cNvPr id="4" name="Tijdelijke aanduiding voor titel 3">
            <a:extLst>
              <a:ext uri="{FF2B5EF4-FFF2-40B4-BE49-F238E27FC236}">
                <a16:creationId xmlns:a16="http://schemas.microsoft.com/office/drawing/2014/main" xmlns="" id="{D0B4F482-B3F9-2442-8A4C-48166A8220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12" name="Tijdelijke aanduiding voor voettekst 11">
            <a:extLst>
              <a:ext uri="{FF2B5EF4-FFF2-40B4-BE49-F238E27FC236}">
                <a16:creationId xmlns:a16="http://schemas.microsoft.com/office/drawing/2014/main" xmlns="" id="{4EC455BD-98A7-FE4B-93D8-D2DD337385D0}"/>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14" name="Tijdelijke aanduiding voor voettekst 11">
            <a:extLst>
              <a:ext uri="{FF2B5EF4-FFF2-40B4-BE49-F238E27FC236}">
                <a16:creationId xmlns:a16="http://schemas.microsoft.com/office/drawing/2014/main" xmlns="" id="{054B254A-95E3-134A-990E-2C9EF564E4F3}"/>
              </a:ext>
            </a:extLst>
          </p:cNvPr>
          <p:cNvSpPr txBox="1">
            <a:spLocks/>
          </p:cNvSpPr>
          <p:nvPr userDrawn="1"/>
        </p:nvSpPr>
        <p:spPr>
          <a:xfrm>
            <a:off x="7239000" y="6225722"/>
            <a:ext cx="4114800" cy="365125"/>
          </a:xfrm>
          <a:prstGeom prst="rect">
            <a:avLst/>
          </a:prstGeom>
        </p:spPr>
        <p:txBody>
          <a:bodyPr vert="horz" lIns="91440" tIns="45720" rIns="91440" bIns="45720" rtlCol="0" anchor="ctr"/>
          <a:lstStyle>
            <a:defPPr>
              <a:defRPr lang="nl-BE"/>
            </a:defPPr>
            <a:lvl1pPr marL="0" algn="l" defTabSz="914400" rtl="0" eaLnBrk="1" latinLnBrk="0" hangingPunct="1">
              <a:defRPr sz="1000" b="1" i="0" kern="1200">
                <a:solidFill>
                  <a:schemeClr val="tx2"/>
                </a:solidFill>
                <a:latin typeface="Gilroy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DA3695C-DDED-BD43-9561-2A7AA175E9A1}" type="slidenum">
              <a:rPr lang="nl-BE" smtClean="0"/>
              <a:pPr algn="r"/>
              <a:t>‹nr.›</a:t>
            </a:fld>
            <a:endParaRPr lang="nl-BE" dirty="0"/>
          </a:p>
        </p:txBody>
      </p:sp>
    </p:spTree>
    <p:extLst>
      <p:ext uri="{BB962C8B-B14F-4D97-AF65-F5344CB8AC3E}">
        <p14:creationId xmlns:p14="http://schemas.microsoft.com/office/powerpoint/2010/main" val="35473694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7" r:id="rId3"/>
    <p:sldLayoutId id="2147483679" r:id="rId4"/>
    <p:sldLayoutId id="2147483650" r:id="rId5"/>
    <p:sldLayoutId id="2147483678" r:id="rId6"/>
    <p:sldLayoutId id="2147483680" r:id="rId7"/>
    <p:sldLayoutId id="2147483662" r:id="rId8"/>
    <p:sldLayoutId id="2147483663" r:id="rId9"/>
    <p:sldLayoutId id="2147483674" r:id="rId10"/>
    <p:sldLayoutId id="2147483673" r:id="rId11"/>
    <p:sldLayoutId id="2147483672" r:id="rId12"/>
    <p:sldLayoutId id="2147483667" r:id="rId13"/>
    <p:sldLayoutId id="2147483671" r:id="rId14"/>
    <p:sldLayoutId id="2147483670" r:id="rId15"/>
    <p:sldLayoutId id="2147483669" r:id="rId16"/>
    <p:sldLayoutId id="2147483668" r:id="rId17"/>
    <p:sldLayoutId id="2147483675" r:id="rId18"/>
    <p:sldLayoutId id="2147483676" r:id="rId19"/>
    <p:sldLayoutId id="2147483664" r:id="rId20"/>
    <p:sldLayoutId id="2147483666" r:id="rId21"/>
    <p:sldLayoutId id="2147483661" r:id="rId22"/>
    <p:sldLayoutId id="2147483709" r:id="rId23"/>
    <p:sldLayoutId id="2147483710" r:id="rId24"/>
    <p:sldLayoutId id="2147483711" r:id="rId25"/>
    <p:sldLayoutId id="2147483712" r:id="rId26"/>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3200" b="1" i="0" kern="1200" spc="200" baseline="0">
          <a:solidFill>
            <a:schemeClr val="tx2"/>
          </a:solidFill>
          <a:latin typeface="Gilroy ExtraBold"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28"/>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29"/>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008C9A97-3359-934E-8379-8C582F087BC2}"/>
              </a:ext>
            </a:extLst>
          </p:cNvPr>
          <p:cNvSpPr>
            <a:spLocks noGrp="1"/>
          </p:cNvSpPr>
          <p:nvPr>
            <p:ph type="body" idx="1"/>
          </p:nvPr>
        </p:nvSpPr>
        <p:spPr>
          <a:xfrm>
            <a:off x="1360966" y="2062715"/>
            <a:ext cx="9420449" cy="3604307"/>
          </a:xfrm>
          <a:prstGeom prst="rect">
            <a:avLst/>
          </a:prstGeom>
        </p:spPr>
        <p:txBody>
          <a:bodyPr vert="horz" lIns="91440" tIns="45720" rIns="91440" bIns="45720" rtlCol="0">
            <a:normAutofit/>
          </a:bodyPr>
          <a:lstStyle/>
          <a:p>
            <a:pPr lvl="0"/>
            <a:r>
              <a:rPr lang="nl-NL" dirty="0"/>
              <a:t>ONDERTITEL 1</a:t>
            </a:r>
          </a:p>
          <a:p>
            <a:pPr lvl="1"/>
            <a:r>
              <a:rPr lang="nl-NL" dirty="0"/>
              <a:t>ONDERTITEL 2</a:t>
            </a:r>
          </a:p>
          <a:p>
            <a:pPr lvl="2"/>
            <a:r>
              <a:rPr lang="nl-NL" dirty="0"/>
              <a:t>Tekstregel 1</a:t>
            </a:r>
          </a:p>
          <a:p>
            <a:pPr lvl="3"/>
            <a:r>
              <a:rPr lang="nl-NL" dirty="0"/>
              <a:t>Tekstregel 2</a:t>
            </a:r>
          </a:p>
          <a:p>
            <a:pPr lvl="4"/>
            <a:r>
              <a:rPr lang="nl-NL" dirty="0"/>
              <a:t>Opsomming</a:t>
            </a:r>
          </a:p>
          <a:p>
            <a:pPr lvl="5"/>
            <a:r>
              <a:rPr lang="nl-NL" dirty="0"/>
              <a:t>Opsomming</a:t>
            </a:r>
            <a:endParaRPr lang="nl-BE" dirty="0"/>
          </a:p>
        </p:txBody>
      </p:sp>
      <p:sp>
        <p:nvSpPr>
          <p:cNvPr id="4" name="Tijdelijke aanduiding voor titel 3">
            <a:extLst>
              <a:ext uri="{FF2B5EF4-FFF2-40B4-BE49-F238E27FC236}">
                <a16:creationId xmlns:a16="http://schemas.microsoft.com/office/drawing/2014/main" xmlns="" id="{D0B4F482-B3F9-2442-8A4C-48166A8220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12" name="Tijdelijke aanduiding voor voettekst 11">
            <a:extLst>
              <a:ext uri="{FF2B5EF4-FFF2-40B4-BE49-F238E27FC236}">
                <a16:creationId xmlns:a16="http://schemas.microsoft.com/office/drawing/2014/main" xmlns="" id="{4EC455BD-98A7-FE4B-93D8-D2DD337385D0}"/>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BE" smtClean="0"/>
              <a:t>Ambraskuur</a:t>
            </a:r>
            <a:endParaRPr lang="nl-BE" dirty="0"/>
          </a:p>
        </p:txBody>
      </p:sp>
      <p:sp>
        <p:nvSpPr>
          <p:cNvPr id="14" name="Tijdelijke aanduiding voor voettekst 11">
            <a:extLst>
              <a:ext uri="{FF2B5EF4-FFF2-40B4-BE49-F238E27FC236}">
                <a16:creationId xmlns:a16="http://schemas.microsoft.com/office/drawing/2014/main" xmlns="" id="{054B254A-95E3-134A-990E-2C9EF564E4F3}"/>
              </a:ext>
            </a:extLst>
          </p:cNvPr>
          <p:cNvSpPr txBox="1">
            <a:spLocks/>
          </p:cNvSpPr>
          <p:nvPr userDrawn="1"/>
        </p:nvSpPr>
        <p:spPr>
          <a:xfrm>
            <a:off x="7239000" y="6225722"/>
            <a:ext cx="4114800" cy="365125"/>
          </a:xfrm>
          <a:prstGeom prst="rect">
            <a:avLst/>
          </a:prstGeom>
        </p:spPr>
        <p:txBody>
          <a:bodyPr vert="horz" lIns="91440" tIns="45720" rIns="91440" bIns="45720" rtlCol="0" anchor="ctr"/>
          <a:lstStyle>
            <a:defPPr>
              <a:defRPr lang="nl-BE"/>
            </a:defPPr>
            <a:lvl1pPr marL="0" algn="l" defTabSz="914400" rtl="0" eaLnBrk="1" latinLnBrk="0" hangingPunct="1">
              <a:defRPr sz="1000" b="1" i="0" kern="1200">
                <a:solidFill>
                  <a:schemeClr val="tx2"/>
                </a:solidFill>
                <a:latin typeface="Gilroy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DA3695C-DDED-BD43-9561-2A7AA175E9A1}" type="slidenum">
              <a:rPr lang="nl-BE" smtClean="0"/>
              <a:pPr algn="r"/>
              <a:t>‹nr.›</a:t>
            </a:fld>
            <a:endParaRPr lang="nl-BE" dirty="0"/>
          </a:p>
        </p:txBody>
      </p:sp>
    </p:spTree>
    <p:extLst>
      <p:ext uri="{BB962C8B-B14F-4D97-AF65-F5344CB8AC3E}">
        <p14:creationId xmlns:p14="http://schemas.microsoft.com/office/powerpoint/2010/main" val="359249851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3200" b="1" i="0" kern="1200" spc="200" baseline="0">
          <a:solidFill>
            <a:schemeClr val="tx2"/>
          </a:solidFill>
          <a:latin typeface="Gilroy ExtraBold"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28"/>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29"/>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5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5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BCB98EB-1B05-474E-879B-34668088A346}"/>
              </a:ext>
            </a:extLst>
          </p:cNvPr>
          <p:cNvSpPr>
            <a:spLocks noGrp="1"/>
          </p:cNvSpPr>
          <p:nvPr>
            <p:ph type="ctrTitle"/>
          </p:nvPr>
        </p:nvSpPr>
        <p:spPr>
          <a:xfrm>
            <a:off x="1524000" y="2709872"/>
            <a:ext cx="9144000" cy="702989"/>
          </a:xfrm>
        </p:spPr>
        <p:txBody>
          <a:bodyPr/>
          <a:lstStyle/>
          <a:p>
            <a:r>
              <a:rPr lang="nl-BE" dirty="0" smtClean="0"/>
              <a:t>Don Pandzou </a:t>
            </a:r>
            <a:endParaRPr lang="nl-BE" dirty="0"/>
          </a:p>
        </p:txBody>
      </p:sp>
      <p:sp>
        <p:nvSpPr>
          <p:cNvPr id="3" name="Ondertitel 2">
            <a:extLst>
              <a:ext uri="{FF2B5EF4-FFF2-40B4-BE49-F238E27FC236}">
                <a16:creationId xmlns:a16="http://schemas.microsoft.com/office/drawing/2014/main" xmlns="" id="{CA1AA3FA-522B-4C4F-A647-0DFCA118D6C7}"/>
              </a:ext>
            </a:extLst>
          </p:cNvPr>
          <p:cNvSpPr>
            <a:spLocks noGrp="1"/>
          </p:cNvSpPr>
          <p:nvPr>
            <p:ph type="subTitle" idx="1"/>
          </p:nvPr>
        </p:nvSpPr>
        <p:spPr>
          <a:xfrm>
            <a:off x="1629878" y="3983699"/>
            <a:ext cx="9144000" cy="1177780"/>
          </a:xfrm>
        </p:spPr>
        <p:txBody>
          <a:bodyPr/>
          <a:lstStyle/>
          <a:p>
            <a:r>
              <a:rPr lang="nl-BE" dirty="0" smtClean="0"/>
              <a:t>Beleidswerker: superdiversiteit &amp; armoede</a:t>
            </a:r>
            <a:endParaRPr lang="nl-BE" dirty="0"/>
          </a:p>
        </p:txBody>
      </p:sp>
      <p:sp>
        <p:nvSpPr>
          <p:cNvPr id="4" name="Titel 1">
            <a:extLst>
              <a:ext uri="{FF2B5EF4-FFF2-40B4-BE49-F238E27FC236}">
                <a16:creationId xmlns:a16="http://schemas.microsoft.com/office/drawing/2014/main" xmlns="" id="{EBCB98EB-1B05-474E-879B-34668088A346}"/>
              </a:ext>
            </a:extLst>
          </p:cNvPr>
          <p:cNvSpPr txBox="1">
            <a:spLocks/>
          </p:cNvSpPr>
          <p:nvPr/>
        </p:nvSpPr>
        <p:spPr>
          <a:xfrm>
            <a:off x="1524000" y="1476378"/>
            <a:ext cx="9144000" cy="1092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spc="200" baseline="0">
                <a:solidFill>
                  <a:schemeClr val="bg1"/>
                </a:solidFill>
                <a:latin typeface="Gilroy ExtraBold" pitchFamily="2" charset="77"/>
                <a:ea typeface="+mj-ea"/>
                <a:cs typeface="+mj-cs"/>
              </a:defRPr>
            </a:lvl1pPr>
          </a:lstStyle>
          <a:p>
            <a:r>
              <a:rPr lang="nl-BE" sz="2800" dirty="0" smtClean="0"/>
              <a:t>AGENDA VOOR DE TOEKOMST - </a:t>
            </a:r>
            <a:r>
              <a:rPr lang="nl-BE" sz="2800" dirty="0" err="1" smtClean="0"/>
              <a:t>jeugdwerkwerkt</a:t>
            </a:r>
            <a:endParaRPr lang="nl-BE" sz="2800" dirty="0"/>
          </a:p>
        </p:txBody>
      </p:sp>
      <p:sp>
        <p:nvSpPr>
          <p:cNvPr id="5" name="Titel 1"/>
          <p:cNvSpPr txBox="1">
            <a:spLocks/>
          </p:cNvSpPr>
          <p:nvPr/>
        </p:nvSpPr>
        <p:spPr>
          <a:xfrm>
            <a:off x="1629878" y="450971"/>
            <a:ext cx="9144000" cy="702989"/>
          </a:xfrm>
          <a:prstGeom prst="rect">
            <a:avLst/>
          </a:prstGeom>
          <a:solidFill>
            <a:schemeClr val="bg1"/>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spc="200" baseline="0">
                <a:solidFill>
                  <a:schemeClr val="bg1"/>
                </a:solidFill>
                <a:latin typeface="Gilroy ExtraBold" pitchFamily="2" charset="77"/>
                <a:ea typeface="+mj-ea"/>
                <a:cs typeface="+mj-cs"/>
              </a:defRPr>
            </a:lvl1pPr>
          </a:lstStyle>
          <a:p>
            <a:r>
              <a:rPr lang="nl-BE" smtClean="0">
                <a:solidFill>
                  <a:srgbClr val="0071BA"/>
                </a:solidFill>
              </a:rPr>
              <a:t>JEUGDWERK in Vlaanderen</a:t>
            </a:r>
            <a:endParaRPr lang="en-US" dirty="0">
              <a:solidFill>
                <a:srgbClr val="0071BA"/>
              </a:solidFill>
            </a:endParaRPr>
          </a:p>
        </p:txBody>
      </p:sp>
    </p:spTree>
    <p:extLst>
      <p:ext uri="{BB962C8B-B14F-4D97-AF65-F5344CB8AC3E}">
        <p14:creationId xmlns:p14="http://schemas.microsoft.com/office/powerpoint/2010/main" val="2215005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1"/>
          </p:nvPr>
        </p:nvSpPr>
        <p:spPr>
          <a:xfrm>
            <a:off x="1952625" y="723222"/>
            <a:ext cx="8339404" cy="646331"/>
          </a:xfrm>
        </p:spPr>
        <p:txBody>
          <a:bodyPr/>
          <a:lstStyle/>
          <a:p>
            <a:pPr algn="ctr"/>
            <a:r>
              <a:rPr lang="nl-BE" dirty="0"/>
              <a:t>Vlaamse (</a:t>
            </a:r>
            <a:r>
              <a:rPr lang="nl-BE" dirty="0" err="1"/>
              <a:t>beleids</a:t>
            </a:r>
            <a:r>
              <a:rPr lang="nl-BE" dirty="0"/>
              <a:t>) </a:t>
            </a:r>
            <a:r>
              <a:rPr lang="nl-BE" dirty="0" smtClean="0"/>
              <a:t>STRUCTUUR</a:t>
            </a:r>
            <a:endParaRPr lang="en-US" dirty="0"/>
          </a:p>
        </p:txBody>
      </p:sp>
      <p:sp>
        <p:nvSpPr>
          <p:cNvPr id="5" name="Kader 4"/>
          <p:cNvSpPr/>
          <p:nvPr/>
        </p:nvSpPr>
        <p:spPr>
          <a:xfrm>
            <a:off x="3171826" y="1791390"/>
            <a:ext cx="3001566" cy="2332936"/>
          </a:xfrm>
          <a:prstGeom prst="frame">
            <a:avLst>
              <a:gd name="adj1" fmla="val 0"/>
            </a:avLst>
          </a:prstGeom>
          <a:ln w="38100">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nl-BE" b="1" dirty="0" smtClean="0">
                <a:solidFill>
                  <a:srgbClr val="00B050"/>
                </a:solidFill>
                <a:latin typeface="Gilroy ExtraBold" panose="00000900000000000000" pitchFamily="50" charset="0"/>
              </a:rPr>
              <a:t>Landelijk georganiseerd jeugdwerk</a:t>
            </a:r>
            <a:endParaRPr lang="nl-BE" b="1" dirty="0">
              <a:solidFill>
                <a:srgbClr val="00B050"/>
              </a:solidFill>
              <a:latin typeface="Gilroy ExtraBold" panose="00000900000000000000" pitchFamily="50" charset="0"/>
            </a:endParaRPr>
          </a:p>
        </p:txBody>
      </p:sp>
      <p:sp>
        <p:nvSpPr>
          <p:cNvPr id="6" name="Kader 5"/>
          <p:cNvSpPr/>
          <p:nvPr/>
        </p:nvSpPr>
        <p:spPr>
          <a:xfrm>
            <a:off x="6853014" y="2790825"/>
            <a:ext cx="2024286" cy="1323976"/>
          </a:xfrm>
          <a:prstGeom prst="frame">
            <a:avLst>
              <a:gd name="adj1" fmla="val 0"/>
            </a:avLst>
          </a:prstGeom>
          <a:ln w="38100">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nl-BE" sz="1600" b="1" dirty="0" smtClean="0">
                <a:solidFill>
                  <a:srgbClr val="0070C0"/>
                </a:solidFill>
                <a:latin typeface="Gilroy ExtraBold" panose="00000900000000000000" pitchFamily="50" charset="0"/>
              </a:rPr>
              <a:t>Verenigingen</a:t>
            </a:r>
          </a:p>
          <a:p>
            <a:pPr algn="ctr"/>
            <a:r>
              <a:rPr lang="nl-BE" sz="1600" b="1" dirty="0" smtClean="0">
                <a:solidFill>
                  <a:srgbClr val="0070C0"/>
                </a:solidFill>
                <a:latin typeface="Gilroy ExtraBold" panose="00000900000000000000" pitchFamily="50" charset="0"/>
              </a:rPr>
              <a:t>Participatie en informatie</a:t>
            </a:r>
            <a:endParaRPr lang="nl-BE" sz="1600" b="1" dirty="0">
              <a:solidFill>
                <a:srgbClr val="0070C0"/>
              </a:solidFill>
              <a:latin typeface="Gilroy ExtraBold" panose="00000900000000000000" pitchFamily="50" charset="0"/>
            </a:endParaRPr>
          </a:p>
        </p:txBody>
      </p:sp>
      <p:sp>
        <p:nvSpPr>
          <p:cNvPr id="7" name="Kader 6"/>
          <p:cNvSpPr/>
          <p:nvPr/>
        </p:nvSpPr>
        <p:spPr>
          <a:xfrm>
            <a:off x="4278288" y="4724572"/>
            <a:ext cx="1895104" cy="1485728"/>
          </a:xfrm>
          <a:prstGeom prst="frame">
            <a:avLst>
              <a:gd name="adj1" fmla="val 0"/>
            </a:avLst>
          </a:prstGeom>
          <a:ln w="38100">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BE" sz="1600" b="1" dirty="0" err="1" smtClean="0">
                <a:solidFill>
                  <a:srgbClr val="FFC000"/>
                </a:solidFill>
                <a:latin typeface="Gilroy ExtraBold" panose="00000900000000000000" pitchFamily="50" charset="0"/>
              </a:rPr>
              <a:t>Cultuureducative</a:t>
            </a:r>
            <a:endParaRPr lang="nl-BE" sz="1600" b="1" dirty="0" smtClean="0">
              <a:solidFill>
                <a:srgbClr val="FFC000"/>
              </a:solidFill>
              <a:latin typeface="Gilroy ExtraBold" panose="00000900000000000000" pitchFamily="50" charset="0"/>
            </a:endParaRPr>
          </a:p>
          <a:p>
            <a:pPr algn="ctr"/>
            <a:r>
              <a:rPr lang="nl-BE" sz="1600" b="1" dirty="0" smtClean="0">
                <a:solidFill>
                  <a:srgbClr val="FFC000"/>
                </a:solidFill>
                <a:latin typeface="Gilroy ExtraBold" panose="00000900000000000000" pitchFamily="50" charset="0"/>
              </a:rPr>
              <a:t>verenigingen</a:t>
            </a:r>
            <a:endParaRPr lang="nl-BE" b="1" dirty="0">
              <a:solidFill>
                <a:srgbClr val="FFC000"/>
              </a:solidFill>
              <a:latin typeface="Gilroy ExtraBold" panose="00000900000000000000" pitchFamily="50" charset="0"/>
            </a:endParaRPr>
          </a:p>
        </p:txBody>
      </p:sp>
      <p:sp>
        <p:nvSpPr>
          <p:cNvPr id="8" name="Kader 7"/>
          <p:cNvSpPr/>
          <p:nvPr/>
        </p:nvSpPr>
        <p:spPr>
          <a:xfrm>
            <a:off x="6853014" y="4734691"/>
            <a:ext cx="1500411" cy="989834"/>
          </a:xfrm>
          <a:prstGeom prst="frame">
            <a:avLst>
              <a:gd name="adj1" fmla="val 0"/>
            </a:avLst>
          </a:prstGeom>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nl-BE" sz="1600" b="1" dirty="0" smtClean="0">
                <a:solidFill>
                  <a:srgbClr val="FF0000"/>
                </a:solidFill>
                <a:latin typeface="Gilroy ExtraBold" panose="00000900000000000000" pitchFamily="50" charset="0"/>
              </a:rPr>
              <a:t>Politieke jongeren</a:t>
            </a:r>
            <a:br>
              <a:rPr lang="nl-BE" sz="1600" b="1" dirty="0" smtClean="0">
                <a:solidFill>
                  <a:srgbClr val="FF0000"/>
                </a:solidFill>
                <a:latin typeface="Gilroy ExtraBold" panose="00000900000000000000" pitchFamily="50" charset="0"/>
              </a:rPr>
            </a:br>
            <a:r>
              <a:rPr lang="nl-BE" sz="1600" b="1" dirty="0" smtClean="0">
                <a:solidFill>
                  <a:srgbClr val="FF0000"/>
                </a:solidFill>
                <a:latin typeface="Gilroy ExtraBold" panose="00000900000000000000" pitchFamily="50" charset="0"/>
              </a:rPr>
              <a:t>verenigingen</a:t>
            </a:r>
            <a:endParaRPr lang="nl-BE" sz="1600" b="1" dirty="0">
              <a:solidFill>
                <a:srgbClr val="FF0000"/>
              </a:solidFill>
              <a:latin typeface="Gilroy ExtraBold" panose="00000900000000000000" pitchFamily="50" charset="0"/>
            </a:endParaRPr>
          </a:p>
        </p:txBody>
      </p:sp>
      <p:sp>
        <p:nvSpPr>
          <p:cNvPr id="9" name="Titel 1"/>
          <p:cNvSpPr txBox="1">
            <a:spLocks/>
          </p:cNvSpPr>
          <p:nvPr/>
        </p:nvSpPr>
        <p:spPr>
          <a:xfrm>
            <a:off x="3171827" y="4201810"/>
            <a:ext cx="5705474" cy="445278"/>
          </a:xfrm>
          <a:prstGeom prst="rect">
            <a:avLst/>
          </a:prstGeom>
          <a:solidFill>
            <a:srgbClr val="0071BA"/>
          </a:solidFill>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4000" b="1" i="0" kern="1200" spc="200" baseline="0">
                <a:solidFill>
                  <a:schemeClr val="bg1"/>
                </a:solidFill>
                <a:latin typeface="Gilroy ExtraBold" pitchFamily="2" charset="77"/>
                <a:ea typeface="+mj-ea"/>
                <a:cs typeface="+mj-cs"/>
              </a:defRPr>
            </a:lvl1pPr>
          </a:lstStyle>
          <a:p>
            <a:r>
              <a:rPr lang="nl-BE" dirty="0" smtClean="0"/>
              <a:t>4 </a:t>
            </a:r>
            <a:r>
              <a:rPr lang="nl-BE" dirty="0" err="1" smtClean="0"/>
              <a:t>vlaamse</a:t>
            </a:r>
            <a:r>
              <a:rPr lang="nl-BE" dirty="0" smtClean="0"/>
              <a:t> werksoorten</a:t>
            </a:r>
            <a:endParaRPr lang="en-US" dirty="0"/>
          </a:p>
        </p:txBody>
      </p:sp>
    </p:spTree>
    <p:extLst>
      <p:ext uri="{BB962C8B-B14F-4D97-AF65-F5344CB8AC3E}">
        <p14:creationId xmlns:p14="http://schemas.microsoft.com/office/powerpoint/2010/main" val="6342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 y="2502040"/>
            <a:ext cx="2180492" cy="2893100"/>
          </a:xfrm>
          <a:prstGeom prst="rect">
            <a:avLst/>
          </a:prstGeom>
          <a:noFill/>
        </p:spPr>
        <p:txBody>
          <a:bodyPr wrap="square" rtlCol="0">
            <a:spAutoFit/>
          </a:bodyPr>
          <a:lstStyle/>
          <a:p>
            <a:pPr algn="r"/>
            <a:r>
              <a:rPr lang="en-US" sz="1400" b="1" dirty="0" err="1">
                <a:latin typeface="Gilroy Light" panose="00000400000000000000" pitchFamily="50" charset="0"/>
              </a:rPr>
              <a:t>D</a:t>
            </a:r>
            <a:r>
              <a:rPr lang="en-US" sz="1400" b="1" dirty="0" err="1" smtClean="0">
                <a:latin typeface="Gilroy Light" panose="00000400000000000000" pitchFamily="50" charset="0"/>
              </a:rPr>
              <a:t>ans</a:t>
            </a:r>
            <a:r>
              <a:rPr lang="en-US" sz="1400" b="1" dirty="0">
                <a:latin typeface="Gilroy Light" panose="00000400000000000000" pitchFamily="50" charset="0"/>
              </a:rPr>
              <a:t/>
            </a:r>
            <a:br>
              <a:rPr lang="en-US" sz="1400" b="1" dirty="0">
                <a:latin typeface="Gilroy Light" panose="00000400000000000000" pitchFamily="50" charset="0"/>
              </a:rPr>
            </a:br>
            <a:endParaRPr lang="en-US" sz="1400" b="1" dirty="0" smtClean="0">
              <a:latin typeface="Gilroy Light" panose="00000400000000000000" pitchFamily="50" charset="0"/>
            </a:endParaRPr>
          </a:p>
          <a:p>
            <a:pPr algn="r"/>
            <a:endParaRPr lang="en-US" sz="1400" b="1" dirty="0" smtClean="0">
              <a:latin typeface="Gilroy Light" panose="00000400000000000000" pitchFamily="50" charset="0"/>
            </a:endParaRPr>
          </a:p>
          <a:p>
            <a:pPr algn="r"/>
            <a:endParaRPr lang="nl-BE" sz="1400" b="1" dirty="0" smtClean="0">
              <a:latin typeface="Gilroy Light" panose="00000400000000000000" pitchFamily="50" charset="0"/>
            </a:endParaRPr>
          </a:p>
          <a:p>
            <a:pPr algn="r"/>
            <a:endParaRPr lang="nl-BE" sz="1400" b="1" dirty="0">
              <a:latin typeface="Gilroy Light" panose="00000400000000000000" pitchFamily="50" charset="0"/>
            </a:endParaRPr>
          </a:p>
          <a:p>
            <a:pPr algn="r"/>
            <a:endParaRPr lang="nl-BE" sz="1400" b="1" dirty="0" smtClean="0">
              <a:latin typeface="Gilroy Light" panose="00000400000000000000" pitchFamily="50" charset="0"/>
            </a:endParaRPr>
          </a:p>
          <a:p>
            <a:pPr algn="r"/>
            <a:r>
              <a:rPr lang="en-US" sz="1400" b="1" dirty="0" err="1" smtClean="0">
                <a:latin typeface="Gilroy Light" panose="00000400000000000000" pitchFamily="50" charset="0"/>
              </a:rPr>
              <a:t>Poëzie</a:t>
            </a:r>
            <a:r>
              <a:rPr lang="en-US" sz="1400" b="1" dirty="0" smtClean="0">
                <a:latin typeface="Gilroy Light" panose="00000400000000000000" pitchFamily="50" charset="0"/>
              </a:rPr>
              <a:t> – </a:t>
            </a:r>
            <a:r>
              <a:rPr lang="en-US" sz="1400" b="1" dirty="0" err="1" smtClean="0">
                <a:latin typeface="Gilroy Light" panose="00000400000000000000" pitchFamily="50" charset="0"/>
              </a:rPr>
              <a:t>beeld</a:t>
            </a:r>
            <a:r>
              <a:rPr lang="en-US" sz="1400" b="1" dirty="0" smtClean="0">
                <a:latin typeface="Gilroy Light" panose="00000400000000000000" pitchFamily="50" charset="0"/>
              </a:rPr>
              <a:t> – </a:t>
            </a:r>
            <a:r>
              <a:rPr lang="en-US" sz="1400" b="1" dirty="0" err="1" smtClean="0">
                <a:latin typeface="Gilroy Light" panose="00000400000000000000" pitchFamily="50" charset="0"/>
              </a:rPr>
              <a:t>muzisch</a:t>
            </a:r>
            <a:r>
              <a:rPr lang="en-US" sz="1400" b="1" dirty="0" smtClean="0">
                <a:latin typeface="Gilroy Light" panose="00000400000000000000" pitchFamily="50" charset="0"/>
              </a:rPr>
              <a:t> - …</a:t>
            </a:r>
          </a:p>
          <a:p>
            <a:pPr algn="r"/>
            <a:endParaRPr lang="en-US" sz="1400" b="1" dirty="0" smtClean="0">
              <a:latin typeface="Gilroy Light" panose="00000400000000000000" pitchFamily="50" charset="0"/>
            </a:endParaRPr>
          </a:p>
          <a:p>
            <a:pPr algn="r"/>
            <a:endParaRPr lang="en-US" sz="1400" b="1" dirty="0">
              <a:latin typeface="Gilroy Light" panose="00000400000000000000" pitchFamily="50" charset="0"/>
            </a:endParaRPr>
          </a:p>
          <a:p>
            <a:pPr algn="r"/>
            <a:endParaRPr lang="en-US" sz="1400" b="1" dirty="0" smtClean="0">
              <a:latin typeface="Gilroy Light" panose="00000400000000000000" pitchFamily="50" charset="0"/>
            </a:endParaRPr>
          </a:p>
          <a:p>
            <a:pPr algn="r"/>
            <a:r>
              <a:rPr lang="en-US" sz="1400" b="1" dirty="0" smtClean="0">
                <a:latin typeface="Gilroy Light" panose="00000400000000000000" pitchFamily="50" charset="0"/>
              </a:rPr>
              <a:t>Circus</a:t>
            </a:r>
          </a:p>
          <a:p>
            <a:pPr algn="r"/>
            <a:endParaRPr lang="en-US" sz="1400" b="1" dirty="0">
              <a:latin typeface="Gilroy Light" panose="00000400000000000000" pitchFamily="50" charset="0"/>
            </a:endParaRPr>
          </a:p>
        </p:txBody>
      </p:sp>
      <p:sp>
        <p:nvSpPr>
          <p:cNvPr id="6" name="Tekstvak 5"/>
          <p:cNvSpPr txBox="1"/>
          <p:nvPr/>
        </p:nvSpPr>
        <p:spPr>
          <a:xfrm>
            <a:off x="9929468" y="2502040"/>
            <a:ext cx="2180492" cy="2031325"/>
          </a:xfrm>
          <a:prstGeom prst="rect">
            <a:avLst/>
          </a:prstGeom>
          <a:noFill/>
        </p:spPr>
        <p:txBody>
          <a:bodyPr wrap="square" rtlCol="0">
            <a:spAutoFit/>
          </a:bodyPr>
          <a:lstStyle/>
          <a:p>
            <a:r>
              <a:rPr lang="nl-BE" sz="1400" b="1" dirty="0" smtClean="0">
                <a:latin typeface="Gilroy Light" panose="00000400000000000000" pitchFamily="50" charset="0"/>
              </a:rPr>
              <a:t>Kunsteducatie</a:t>
            </a:r>
          </a:p>
          <a:p>
            <a:endParaRPr lang="nl-BE" sz="1400" b="1" dirty="0">
              <a:latin typeface="Gilroy Light" panose="00000400000000000000" pitchFamily="50" charset="0"/>
            </a:endParaRPr>
          </a:p>
          <a:p>
            <a:r>
              <a:rPr lang="nl-BE" sz="1400" b="1" dirty="0" smtClean="0">
                <a:latin typeface="Gilroy Light" panose="00000400000000000000" pitchFamily="50" charset="0"/>
              </a:rPr>
              <a:t>Erfgoed</a:t>
            </a:r>
          </a:p>
          <a:p>
            <a:endParaRPr lang="nl-BE" sz="1400" b="1" dirty="0">
              <a:latin typeface="Gilroy Light" panose="00000400000000000000" pitchFamily="50" charset="0"/>
            </a:endParaRPr>
          </a:p>
          <a:p>
            <a:endParaRPr lang="nl-BE" sz="1400" b="1" dirty="0" smtClean="0">
              <a:latin typeface="Gilroy Light" panose="00000400000000000000" pitchFamily="50" charset="0"/>
            </a:endParaRPr>
          </a:p>
          <a:p>
            <a:r>
              <a:rPr lang="nl-BE" sz="1400" b="1" dirty="0" smtClean="0">
                <a:latin typeface="Gilroy Light" panose="00000400000000000000" pitchFamily="50" charset="0"/>
              </a:rPr>
              <a:t>Kunst</a:t>
            </a:r>
          </a:p>
          <a:p>
            <a:endParaRPr lang="nl-BE" sz="1400" b="1" dirty="0">
              <a:latin typeface="Gilroy Light" panose="00000400000000000000" pitchFamily="50" charset="0"/>
            </a:endParaRPr>
          </a:p>
          <a:p>
            <a:endParaRPr lang="nl-BE" sz="1400" b="1" dirty="0">
              <a:latin typeface="Gilroy Light" panose="00000400000000000000" pitchFamily="50" charset="0"/>
            </a:endParaRPr>
          </a:p>
          <a:p>
            <a:r>
              <a:rPr lang="nl-BE" sz="1400" b="1" dirty="0" smtClean="0">
                <a:latin typeface="Gilroy Light" panose="00000400000000000000" pitchFamily="50" charset="0"/>
              </a:rPr>
              <a:t>Jeugdtheater</a:t>
            </a:r>
            <a:endParaRPr lang="en-US" sz="1400" b="1" dirty="0">
              <a:latin typeface="Gilroy Light" panose="00000400000000000000" pitchFamily="50" charset="0"/>
            </a:endParaRPr>
          </a:p>
        </p:txBody>
      </p:sp>
      <p:sp>
        <p:nvSpPr>
          <p:cNvPr id="7" name="Afgeronde rechthoek 6"/>
          <p:cNvSpPr/>
          <p:nvPr/>
        </p:nvSpPr>
        <p:spPr>
          <a:xfrm>
            <a:off x="2686344" y="5651700"/>
            <a:ext cx="2098452" cy="533562"/>
          </a:xfrm>
          <a:prstGeom prst="roundRect">
            <a:avLst/>
          </a:prstGeom>
          <a:solidFill>
            <a:srgbClr val="0071B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smtClean="0">
                <a:solidFill>
                  <a:schemeClr val="bg1"/>
                </a:solidFill>
                <a:latin typeface="Gilroy ExtraBold" panose="00000900000000000000" pitchFamily="50" charset="0"/>
              </a:rPr>
              <a:t>CULTUUR</a:t>
            </a:r>
            <a:endParaRPr lang="en-US" sz="1600" dirty="0">
              <a:solidFill>
                <a:schemeClr val="bg1"/>
              </a:solidFill>
              <a:latin typeface="Gilroy ExtraBold" panose="00000900000000000000" pitchFamily="50" charset="0"/>
            </a:endParaRPr>
          </a:p>
        </p:txBody>
      </p:sp>
    </p:spTree>
    <p:extLst>
      <p:ext uri="{BB962C8B-B14F-4D97-AF65-F5344CB8AC3E}">
        <p14:creationId xmlns:p14="http://schemas.microsoft.com/office/powerpoint/2010/main" val="3699829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 y="1949435"/>
            <a:ext cx="2180492" cy="3108543"/>
          </a:xfrm>
          <a:prstGeom prst="rect">
            <a:avLst/>
          </a:prstGeom>
          <a:noFill/>
        </p:spPr>
        <p:txBody>
          <a:bodyPr wrap="square" rtlCol="0">
            <a:spAutoFit/>
          </a:bodyPr>
          <a:lstStyle/>
          <a:p>
            <a:pPr algn="r"/>
            <a:r>
              <a:rPr lang="nl-BE" sz="1400" b="1" dirty="0" smtClean="0">
                <a:latin typeface="Gilroy Light" panose="00000400000000000000" pitchFamily="50" charset="0"/>
              </a:rPr>
              <a:t>media</a:t>
            </a:r>
          </a:p>
          <a:p>
            <a:pPr algn="r"/>
            <a:r>
              <a:rPr lang="nl-BE" sz="1400" b="1" dirty="0" smtClean="0">
                <a:latin typeface="Gilroy Light" panose="00000400000000000000" pitchFamily="50" charset="0"/>
              </a:rPr>
              <a:t>journalistiek</a:t>
            </a:r>
          </a:p>
          <a:p>
            <a:pPr algn="r"/>
            <a:r>
              <a:rPr lang="nl-BE" sz="1400" b="1" dirty="0" smtClean="0">
                <a:latin typeface="Gilroy Light" panose="00000400000000000000" pitchFamily="50" charset="0"/>
              </a:rPr>
              <a:t>radio</a:t>
            </a:r>
          </a:p>
          <a:p>
            <a:pPr algn="r"/>
            <a:endParaRPr lang="nl-BE" sz="1400" b="1" dirty="0" smtClean="0">
              <a:latin typeface="Gilroy Light" panose="00000400000000000000" pitchFamily="50" charset="0"/>
            </a:endParaRPr>
          </a:p>
          <a:p>
            <a:pPr algn="r"/>
            <a:endParaRPr lang="nl-BE" sz="1400" b="1" dirty="0" smtClean="0">
              <a:latin typeface="Gilroy Light" panose="00000400000000000000" pitchFamily="50" charset="0"/>
            </a:endParaRPr>
          </a:p>
          <a:p>
            <a:pPr algn="r"/>
            <a:r>
              <a:rPr lang="nl-BE" sz="1400" b="1" dirty="0" err="1" smtClean="0">
                <a:latin typeface="Gilroy Light" panose="00000400000000000000" pitchFamily="50" charset="0"/>
              </a:rPr>
              <a:t>Kinder</a:t>
            </a:r>
            <a:r>
              <a:rPr lang="nl-BE" sz="1400" b="1" dirty="0" smtClean="0">
                <a:latin typeface="Gilroy Light" panose="00000400000000000000" pitchFamily="50" charset="0"/>
              </a:rPr>
              <a:t> en jongeren telefoon</a:t>
            </a:r>
            <a:endParaRPr lang="nl-BE" sz="1400" b="1" dirty="0">
              <a:latin typeface="Gilroy Light" panose="00000400000000000000" pitchFamily="50" charset="0"/>
            </a:endParaRPr>
          </a:p>
          <a:p>
            <a:pPr algn="r"/>
            <a:endParaRPr lang="nl-BE" sz="1400" b="1" dirty="0" smtClean="0">
              <a:latin typeface="Gilroy Light" panose="00000400000000000000" pitchFamily="50" charset="0"/>
            </a:endParaRPr>
          </a:p>
          <a:p>
            <a:pPr algn="r"/>
            <a:r>
              <a:rPr lang="nl-BE" sz="1400" b="1" dirty="0" smtClean="0">
                <a:latin typeface="Gilroy Light" panose="00000400000000000000" pitchFamily="50" charset="0"/>
              </a:rPr>
              <a:t>(</a:t>
            </a:r>
            <a:r>
              <a:rPr lang="nl-BE" sz="1400" b="1" dirty="0" err="1" smtClean="0">
                <a:latin typeface="Gilroy Light" panose="00000400000000000000" pitchFamily="50" charset="0"/>
              </a:rPr>
              <a:t>Kinder</a:t>
            </a:r>
            <a:r>
              <a:rPr lang="nl-BE" sz="1400" b="1" dirty="0" smtClean="0">
                <a:latin typeface="Gilroy Light" panose="00000400000000000000" pitchFamily="50" charset="0"/>
              </a:rPr>
              <a:t>)rechten</a:t>
            </a:r>
          </a:p>
          <a:p>
            <a:pPr algn="r"/>
            <a:r>
              <a:rPr lang="nl-BE" sz="1400" b="1" dirty="0" smtClean="0">
                <a:latin typeface="Gilroy Light" panose="00000400000000000000" pitchFamily="50" charset="0"/>
              </a:rPr>
              <a:t>Informatie</a:t>
            </a:r>
          </a:p>
          <a:p>
            <a:pPr algn="r"/>
            <a:endParaRPr lang="nl-BE" sz="1400" b="1" dirty="0">
              <a:latin typeface="Gilroy Light" panose="00000400000000000000" pitchFamily="50" charset="0"/>
            </a:endParaRPr>
          </a:p>
          <a:p>
            <a:pPr algn="r"/>
            <a:endParaRPr lang="nl-BE" sz="1400" b="1" dirty="0" smtClean="0">
              <a:latin typeface="Gilroy Light" panose="00000400000000000000" pitchFamily="50" charset="0"/>
            </a:endParaRPr>
          </a:p>
          <a:p>
            <a:pPr algn="r"/>
            <a:r>
              <a:rPr lang="nl-BE" sz="1400" b="1" dirty="0" smtClean="0">
                <a:latin typeface="Gilroy Light" panose="00000400000000000000" pitchFamily="50" charset="0"/>
              </a:rPr>
              <a:t>Thematische informatie</a:t>
            </a:r>
          </a:p>
        </p:txBody>
      </p:sp>
      <p:sp>
        <p:nvSpPr>
          <p:cNvPr id="6" name="Tekstvak 5"/>
          <p:cNvSpPr txBox="1"/>
          <p:nvPr/>
        </p:nvSpPr>
        <p:spPr>
          <a:xfrm>
            <a:off x="9929468" y="1909241"/>
            <a:ext cx="2180492" cy="3108543"/>
          </a:xfrm>
          <a:prstGeom prst="rect">
            <a:avLst/>
          </a:prstGeom>
          <a:noFill/>
        </p:spPr>
        <p:txBody>
          <a:bodyPr wrap="square" rtlCol="0">
            <a:spAutoFit/>
          </a:bodyPr>
          <a:lstStyle/>
          <a:p>
            <a:r>
              <a:rPr lang="nl-BE" sz="1400" b="1" dirty="0" smtClean="0">
                <a:latin typeface="Gilroy Light" panose="00000400000000000000" pitchFamily="50" charset="0"/>
              </a:rPr>
              <a:t>Informatieve spelen</a:t>
            </a:r>
          </a:p>
          <a:p>
            <a:endParaRPr lang="nl-BE" sz="1400" b="1" dirty="0">
              <a:latin typeface="Gilroy Light" panose="00000400000000000000" pitchFamily="50" charset="0"/>
            </a:endParaRPr>
          </a:p>
          <a:p>
            <a:endParaRPr lang="nl-BE" sz="1400" b="1" dirty="0" smtClean="0">
              <a:latin typeface="Gilroy Light" panose="00000400000000000000" pitchFamily="50" charset="0"/>
            </a:endParaRPr>
          </a:p>
          <a:p>
            <a:endParaRPr lang="nl-BE" sz="1400" b="1" dirty="0" smtClean="0">
              <a:latin typeface="Gilroy Light" panose="00000400000000000000" pitchFamily="50" charset="0"/>
            </a:endParaRPr>
          </a:p>
          <a:p>
            <a:r>
              <a:rPr lang="nl-BE" sz="1400" b="1" dirty="0" smtClean="0">
                <a:latin typeface="Gilroy Light" panose="00000400000000000000" pitchFamily="50" charset="0"/>
              </a:rPr>
              <a:t>Participatie</a:t>
            </a:r>
          </a:p>
          <a:p>
            <a:endParaRPr lang="nl-BE" sz="1400" b="1" dirty="0">
              <a:latin typeface="Gilroy Light" panose="00000400000000000000" pitchFamily="50" charset="0"/>
            </a:endParaRPr>
          </a:p>
          <a:p>
            <a:endParaRPr lang="nl-BE" sz="1400" b="1" dirty="0" smtClean="0">
              <a:latin typeface="Gilroy Light" panose="00000400000000000000" pitchFamily="50" charset="0"/>
            </a:endParaRPr>
          </a:p>
          <a:p>
            <a:r>
              <a:rPr lang="nl-BE" sz="1400" b="1" dirty="0" smtClean="0">
                <a:latin typeface="Gilroy Light" panose="00000400000000000000" pitchFamily="50" charset="0"/>
              </a:rPr>
              <a:t>Reisinformatie</a:t>
            </a:r>
          </a:p>
          <a:p>
            <a:endParaRPr lang="nl-BE" sz="1400" b="1" dirty="0">
              <a:latin typeface="Gilroy Light" panose="00000400000000000000" pitchFamily="50" charset="0"/>
            </a:endParaRPr>
          </a:p>
          <a:p>
            <a:endParaRPr lang="nl-BE" sz="1400" b="1" dirty="0">
              <a:latin typeface="Gilroy Light" panose="00000400000000000000" pitchFamily="50" charset="0"/>
            </a:endParaRPr>
          </a:p>
          <a:p>
            <a:r>
              <a:rPr lang="nl-BE" sz="1400" b="1" dirty="0" smtClean="0">
                <a:latin typeface="Gilroy Light" panose="00000400000000000000" pitchFamily="50" charset="0"/>
              </a:rPr>
              <a:t>Vorming</a:t>
            </a:r>
          </a:p>
          <a:p>
            <a:endParaRPr lang="nl-BE" sz="1400" b="1" dirty="0" smtClean="0">
              <a:latin typeface="Gilroy Light" panose="00000400000000000000" pitchFamily="50" charset="0"/>
            </a:endParaRPr>
          </a:p>
          <a:p>
            <a:endParaRPr lang="nl-BE" sz="1400" b="1" dirty="0">
              <a:latin typeface="Gilroy Light" panose="00000400000000000000" pitchFamily="50" charset="0"/>
            </a:endParaRPr>
          </a:p>
          <a:p>
            <a:r>
              <a:rPr lang="nl-BE" sz="1400" b="1" dirty="0" smtClean="0">
                <a:latin typeface="Gilroy Light" panose="00000400000000000000" pitchFamily="50" charset="0"/>
              </a:rPr>
              <a:t>Onderzoek</a:t>
            </a:r>
            <a:endParaRPr lang="en-US" sz="1400" b="1" dirty="0">
              <a:latin typeface="Gilroy Light" panose="00000400000000000000" pitchFamily="50" charset="0"/>
            </a:endParaRPr>
          </a:p>
        </p:txBody>
      </p:sp>
      <p:sp>
        <p:nvSpPr>
          <p:cNvPr id="8" name="Afgeronde rechthoek 7"/>
          <p:cNvSpPr/>
          <p:nvPr/>
        </p:nvSpPr>
        <p:spPr>
          <a:xfrm>
            <a:off x="2838744" y="5651700"/>
            <a:ext cx="2098452" cy="533562"/>
          </a:xfrm>
          <a:prstGeom prst="roundRect">
            <a:avLst/>
          </a:prstGeom>
          <a:solidFill>
            <a:srgbClr val="0071B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smtClean="0">
                <a:solidFill>
                  <a:schemeClr val="bg1"/>
                </a:solidFill>
                <a:latin typeface="Gilroy ExtraBold" panose="00000900000000000000" pitchFamily="50" charset="0"/>
              </a:rPr>
              <a:t>JEUGDINFO</a:t>
            </a:r>
            <a:endParaRPr lang="en-US" sz="1600" dirty="0">
              <a:solidFill>
                <a:schemeClr val="bg1"/>
              </a:solidFill>
              <a:latin typeface="Gilroy ExtraBold" panose="00000900000000000000" pitchFamily="50" charset="0"/>
            </a:endParaRPr>
          </a:p>
        </p:txBody>
      </p:sp>
    </p:spTree>
    <p:extLst>
      <p:ext uri="{BB962C8B-B14F-4D97-AF65-F5344CB8AC3E}">
        <p14:creationId xmlns:p14="http://schemas.microsoft.com/office/powerpoint/2010/main" val="2920084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533" y="1719557"/>
            <a:ext cx="7666935" cy="3927058"/>
          </a:xfrm>
          <a:prstGeom prst="rect">
            <a:avLst/>
          </a:prstGeom>
        </p:spPr>
      </p:pic>
    </p:spTree>
    <p:extLst>
      <p:ext uri="{BB962C8B-B14F-4D97-AF65-F5344CB8AC3E}">
        <p14:creationId xmlns:p14="http://schemas.microsoft.com/office/powerpoint/2010/main" val="2674606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79538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460" y="1422229"/>
            <a:ext cx="5389080" cy="4341788"/>
          </a:xfrm>
          <a:prstGeom prst="rect">
            <a:avLst/>
          </a:prstGeom>
        </p:spPr>
      </p:pic>
    </p:spTree>
    <p:extLst>
      <p:ext uri="{BB962C8B-B14F-4D97-AF65-F5344CB8AC3E}">
        <p14:creationId xmlns:p14="http://schemas.microsoft.com/office/powerpoint/2010/main" val="203462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52650" y="692696"/>
            <a:ext cx="7886700" cy="550502"/>
          </a:xfrm>
        </p:spPr>
        <p:txBody>
          <a:bodyPr>
            <a:normAutofit/>
          </a:bodyPr>
          <a:lstStyle/>
          <a:p>
            <a:pPr algn="ctr"/>
            <a:r>
              <a:rPr lang="nl-BE" dirty="0" smtClean="0">
                <a:solidFill>
                  <a:srgbClr val="0070C0"/>
                </a:solidFill>
                <a:latin typeface="Trebuchet MS" panose="020B0603020202020204" pitchFamily="34" charset="0"/>
              </a:rPr>
              <a:t>De Bovenbouw</a:t>
            </a:r>
            <a:endParaRPr lang="nl-BE" dirty="0">
              <a:solidFill>
                <a:srgbClr val="0070C0"/>
              </a:solidFill>
              <a:latin typeface="Trebuchet MS" panose="020B0603020202020204" pitchFamily="34" charset="0"/>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673" y="2212307"/>
            <a:ext cx="7382657" cy="3618000"/>
          </a:xfrm>
          <a:prstGeom prst="rect">
            <a:avLst/>
          </a:prstGeom>
        </p:spPr>
      </p:pic>
      <p:sp>
        <p:nvSpPr>
          <p:cNvPr id="6" name="Tekstvak 5"/>
          <p:cNvSpPr txBox="1"/>
          <p:nvPr/>
        </p:nvSpPr>
        <p:spPr>
          <a:xfrm>
            <a:off x="2604655" y="1257053"/>
            <a:ext cx="7086600" cy="300082"/>
          </a:xfrm>
          <a:prstGeom prst="rect">
            <a:avLst/>
          </a:prstGeom>
          <a:noFill/>
        </p:spPr>
        <p:txBody>
          <a:bodyPr wrap="square" rtlCol="0">
            <a:spAutoFit/>
          </a:bodyPr>
          <a:lstStyle/>
          <a:p>
            <a:pPr algn="ctr"/>
            <a:r>
              <a:rPr lang="nl-BE" sz="1350" dirty="0">
                <a:solidFill>
                  <a:srgbClr val="0070C0"/>
                </a:solidFill>
                <a:latin typeface="Trebuchet MS" panose="020B0603020202020204" pitchFamily="34" charset="0"/>
              </a:rPr>
              <a:t>Jeugdwerkverenigingen met een bijzondere opdracht</a:t>
            </a:r>
          </a:p>
        </p:txBody>
      </p:sp>
      <p:cxnSp>
        <p:nvCxnSpPr>
          <p:cNvPr id="8" name="Rechte verbindingslijn 7"/>
          <p:cNvCxnSpPr/>
          <p:nvPr/>
        </p:nvCxnSpPr>
        <p:spPr>
          <a:xfrm>
            <a:off x="4626102" y="1236340"/>
            <a:ext cx="2993898" cy="68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a:xfrm>
            <a:off x="4626102" y="713025"/>
            <a:ext cx="2993898" cy="6858"/>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718" y="2924944"/>
            <a:ext cx="5880564" cy="3681064"/>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808" y="939471"/>
            <a:ext cx="3456384" cy="1693856"/>
          </a:xfrm>
          <a:prstGeom prst="rect">
            <a:avLst/>
          </a:prstGeom>
        </p:spPr>
      </p:pic>
      <p:sp>
        <p:nvSpPr>
          <p:cNvPr id="4" name="Tekstvak 3"/>
          <p:cNvSpPr txBox="1"/>
          <p:nvPr/>
        </p:nvSpPr>
        <p:spPr>
          <a:xfrm>
            <a:off x="4367808" y="438142"/>
            <a:ext cx="3456384" cy="369332"/>
          </a:xfrm>
          <a:prstGeom prst="rect">
            <a:avLst/>
          </a:prstGeom>
          <a:solidFill>
            <a:srgbClr val="0078C1"/>
          </a:solidFill>
        </p:spPr>
        <p:txBody>
          <a:bodyPr wrap="square" rtlCol="0" anchor="ctr">
            <a:spAutoFit/>
          </a:bodyPr>
          <a:lstStyle/>
          <a:p>
            <a:pPr algn="ctr"/>
            <a:r>
              <a:rPr lang="nl-BE" b="1" dirty="0">
                <a:solidFill>
                  <a:schemeClr val="bg1"/>
                </a:solidFill>
                <a:latin typeface="Trebuchet MS" panose="020B0603020202020204" pitchFamily="34" charset="0"/>
              </a:rPr>
              <a:t>111 jeugdwerkorganisaties</a:t>
            </a:r>
          </a:p>
        </p:txBody>
      </p:sp>
      <p:sp>
        <p:nvSpPr>
          <p:cNvPr id="5" name="Rechthoek 4"/>
          <p:cNvSpPr/>
          <p:nvPr/>
        </p:nvSpPr>
        <p:spPr>
          <a:xfrm>
            <a:off x="5303912" y="4389349"/>
            <a:ext cx="432048" cy="334387"/>
          </a:xfrm>
          <a:prstGeom prst="rect">
            <a:avLst/>
          </a:prstGeom>
          <a:solidFill>
            <a:srgbClr val="0078C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b="1" dirty="0">
                <a:solidFill>
                  <a:schemeClr val="bg1"/>
                </a:solidFill>
              </a:rPr>
              <a:t>66</a:t>
            </a:r>
            <a:endParaRPr lang="en-US" b="1" dirty="0">
              <a:solidFill>
                <a:schemeClr val="bg1"/>
              </a:solidFill>
            </a:endParaRPr>
          </a:p>
        </p:txBody>
      </p:sp>
      <p:sp>
        <p:nvSpPr>
          <p:cNvPr id="6" name="Rechthoek 5"/>
          <p:cNvSpPr/>
          <p:nvPr/>
        </p:nvSpPr>
        <p:spPr>
          <a:xfrm>
            <a:off x="5375922" y="5229200"/>
            <a:ext cx="432047" cy="208153"/>
          </a:xfrm>
          <a:prstGeom prst="rect">
            <a:avLst/>
          </a:prstGeom>
          <a:solidFill>
            <a:srgbClr val="0078C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1400" b="1" dirty="0">
                <a:solidFill>
                  <a:schemeClr val="bg1"/>
                </a:solidFill>
              </a:rPr>
              <a:t>20</a:t>
            </a:r>
            <a:endParaRPr lang="en-US" b="1" dirty="0">
              <a:solidFill>
                <a:schemeClr val="bg1"/>
              </a:solidFill>
            </a:endParaRPr>
          </a:p>
        </p:txBody>
      </p:sp>
      <p:sp>
        <p:nvSpPr>
          <p:cNvPr id="7" name="Rechthoek 6"/>
          <p:cNvSpPr/>
          <p:nvPr/>
        </p:nvSpPr>
        <p:spPr>
          <a:xfrm>
            <a:off x="6888088" y="4509121"/>
            <a:ext cx="432048" cy="214615"/>
          </a:xfrm>
          <a:prstGeom prst="rect">
            <a:avLst/>
          </a:prstGeom>
          <a:solidFill>
            <a:srgbClr val="0078C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1400" b="1" dirty="0">
                <a:solidFill>
                  <a:schemeClr val="bg1"/>
                </a:solidFill>
              </a:rPr>
              <a:t>13</a:t>
            </a:r>
            <a:endParaRPr lang="en-US" sz="1400" b="1" dirty="0">
              <a:solidFill>
                <a:schemeClr val="bg1"/>
              </a:solidFill>
            </a:endParaRPr>
          </a:p>
        </p:txBody>
      </p:sp>
      <p:sp>
        <p:nvSpPr>
          <p:cNvPr id="8" name="Rechthoek 7"/>
          <p:cNvSpPr/>
          <p:nvPr/>
        </p:nvSpPr>
        <p:spPr>
          <a:xfrm>
            <a:off x="6960097" y="5293336"/>
            <a:ext cx="240755" cy="144017"/>
          </a:xfrm>
          <a:prstGeom prst="rect">
            <a:avLst/>
          </a:prstGeom>
          <a:solidFill>
            <a:srgbClr val="0078C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BE" sz="1200" b="1" dirty="0">
                <a:solidFill>
                  <a:schemeClr val="bg1"/>
                </a:solidFill>
              </a:rPr>
              <a:t>7</a:t>
            </a:r>
            <a:endParaRPr lang="en-US" sz="1200" b="1" dirty="0">
              <a:solidFill>
                <a:schemeClr val="bg1"/>
              </a:solidFill>
            </a:endParaRPr>
          </a:p>
        </p:txBody>
      </p:sp>
    </p:spTree>
    <p:extLst>
      <p:ext uri="{BB962C8B-B14F-4D97-AF65-F5344CB8AC3E}">
        <p14:creationId xmlns:p14="http://schemas.microsoft.com/office/powerpoint/2010/main" val="304163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en-US"/>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vak 3"/>
          <p:cNvSpPr txBox="1"/>
          <p:nvPr/>
        </p:nvSpPr>
        <p:spPr>
          <a:xfrm>
            <a:off x="335360" y="4941168"/>
            <a:ext cx="11521280" cy="1569660"/>
          </a:xfrm>
          <a:prstGeom prst="rect">
            <a:avLst/>
          </a:prstGeom>
          <a:solidFill>
            <a:srgbClr val="0071BA"/>
          </a:solidFill>
        </p:spPr>
        <p:txBody>
          <a:bodyPr wrap="square" rtlCol="0">
            <a:spAutoFit/>
          </a:bodyPr>
          <a:lstStyle/>
          <a:p>
            <a:pPr algn="ctr">
              <a:defRPr/>
            </a:pPr>
            <a:r>
              <a:rPr lang="nl-BE" sz="9600" dirty="0" smtClean="0">
                <a:solidFill>
                  <a:srgbClr val="FFFFFF"/>
                </a:solidFill>
                <a:latin typeface="Gilroy ExtraBold" panose="00000900000000000000" pitchFamily="50" charset="0"/>
              </a:rPr>
              <a:t>#</a:t>
            </a:r>
            <a:r>
              <a:rPr lang="nl-BE" sz="9600" dirty="0" err="1" smtClean="0">
                <a:solidFill>
                  <a:srgbClr val="FFFFFF"/>
                </a:solidFill>
                <a:latin typeface="Gilroy ExtraBold" panose="00000900000000000000" pitchFamily="50" charset="0"/>
              </a:rPr>
              <a:t>Jeugdwerkwerkt</a:t>
            </a:r>
            <a:endParaRPr lang="en-US" sz="9600" dirty="0">
              <a:solidFill>
                <a:srgbClr val="FFFFFF"/>
              </a:solidFill>
              <a:latin typeface="Gilroy ExtraBold" panose="00000900000000000000" pitchFamily="50" charset="0"/>
            </a:endParaRPr>
          </a:p>
        </p:txBody>
      </p:sp>
    </p:spTree>
    <p:extLst>
      <p:ext uri="{BB962C8B-B14F-4D97-AF65-F5344CB8AC3E}">
        <p14:creationId xmlns:p14="http://schemas.microsoft.com/office/powerpoint/2010/main" val="3256886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en-US"/>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kstvak 3"/>
          <p:cNvSpPr txBox="1"/>
          <p:nvPr/>
        </p:nvSpPr>
        <p:spPr>
          <a:xfrm>
            <a:off x="327854" y="5594471"/>
            <a:ext cx="11521280" cy="1107996"/>
          </a:xfrm>
          <a:prstGeom prst="rect">
            <a:avLst/>
          </a:prstGeom>
          <a:solidFill>
            <a:srgbClr val="0071BA"/>
          </a:solidFill>
        </p:spPr>
        <p:txBody>
          <a:bodyPr wrap="square" rtlCol="0">
            <a:spAutoFit/>
          </a:bodyPr>
          <a:lstStyle/>
          <a:p>
            <a:pPr algn="ctr">
              <a:defRPr/>
            </a:pPr>
            <a:r>
              <a:rPr lang="nl-BE" sz="6600" dirty="0" smtClean="0">
                <a:solidFill>
                  <a:srgbClr val="FFFFFF"/>
                </a:solidFill>
                <a:latin typeface="Gilroy ExtraBold" panose="00000900000000000000" pitchFamily="50" charset="0"/>
              </a:rPr>
              <a:t>#</a:t>
            </a:r>
            <a:r>
              <a:rPr lang="nl-BE" sz="6000" dirty="0" err="1" smtClean="0">
                <a:solidFill>
                  <a:srgbClr val="FFFFFF"/>
                </a:solidFill>
                <a:latin typeface="Gilroy ExtraBold" panose="00000900000000000000" pitchFamily="50" charset="0"/>
              </a:rPr>
              <a:t>Jeugdwerkwerkt</a:t>
            </a:r>
            <a:endParaRPr lang="en-US" sz="6600" dirty="0">
              <a:solidFill>
                <a:srgbClr val="FFFFFF"/>
              </a:solidFill>
              <a:latin typeface="Gilroy ExtraBold" panose="00000900000000000000" pitchFamily="50" charset="0"/>
            </a:endParaRPr>
          </a:p>
        </p:txBody>
      </p:sp>
      <p:sp>
        <p:nvSpPr>
          <p:cNvPr id="5" name="Tekstvak 4"/>
          <p:cNvSpPr txBox="1"/>
          <p:nvPr/>
        </p:nvSpPr>
        <p:spPr>
          <a:xfrm>
            <a:off x="335360" y="260648"/>
            <a:ext cx="11521280" cy="830997"/>
          </a:xfrm>
          <a:prstGeom prst="rect">
            <a:avLst/>
          </a:prstGeom>
          <a:solidFill>
            <a:schemeClr val="bg1"/>
          </a:solidFill>
        </p:spPr>
        <p:txBody>
          <a:bodyPr wrap="square" rtlCol="0">
            <a:spAutoFit/>
          </a:bodyPr>
          <a:lstStyle/>
          <a:p>
            <a:pPr algn="ctr">
              <a:defRPr/>
            </a:pPr>
            <a:r>
              <a:rPr lang="nl-BE" sz="4800" dirty="0" smtClean="0">
                <a:solidFill>
                  <a:srgbClr val="0071BA"/>
                </a:solidFill>
                <a:latin typeface="Gilroy ExtraBold" panose="00000900000000000000" pitchFamily="50" charset="0"/>
              </a:rPr>
              <a:t>AGENDA VAN DE TOEKOMST</a:t>
            </a:r>
            <a:endParaRPr lang="en-US" sz="4800" dirty="0">
              <a:solidFill>
                <a:srgbClr val="0071BA"/>
              </a:solidFill>
              <a:latin typeface="Gilroy ExtraBold" panose="00000900000000000000" pitchFamily="50" charset="0"/>
            </a:endParaRPr>
          </a:p>
        </p:txBody>
      </p:sp>
      <p:sp>
        <p:nvSpPr>
          <p:cNvPr id="6" name="Tekstvak 5"/>
          <p:cNvSpPr txBox="1"/>
          <p:nvPr/>
        </p:nvSpPr>
        <p:spPr>
          <a:xfrm>
            <a:off x="537197" y="1244770"/>
            <a:ext cx="4059969" cy="1107996"/>
          </a:xfrm>
          <a:prstGeom prst="rect">
            <a:avLst/>
          </a:prstGeom>
          <a:noFill/>
        </p:spPr>
        <p:txBody>
          <a:bodyPr wrap="square" rtlCol="0">
            <a:spAutoFit/>
          </a:bodyPr>
          <a:lstStyle/>
          <a:p>
            <a:pPr>
              <a:defRPr/>
            </a:pPr>
            <a:r>
              <a:rPr lang="nl-BE" sz="6600" dirty="0" smtClean="0">
                <a:solidFill>
                  <a:srgbClr val="FFFFFF"/>
                </a:solidFill>
                <a:latin typeface="Gilroy ExtraBold" panose="00000900000000000000" pitchFamily="50" charset="0"/>
              </a:rPr>
              <a:t>DNA</a:t>
            </a:r>
            <a:endParaRPr lang="en-US" sz="6000" dirty="0">
              <a:solidFill>
                <a:srgbClr val="FFFFFF"/>
              </a:solidFill>
              <a:latin typeface="Gilroy ExtraBold" panose="00000900000000000000" pitchFamily="50" charset="0"/>
            </a:endParaRPr>
          </a:p>
        </p:txBody>
      </p:sp>
      <p:sp>
        <p:nvSpPr>
          <p:cNvPr id="7" name="Tekstvak 6"/>
          <p:cNvSpPr txBox="1"/>
          <p:nvPr/>
        </p:nvSpPr>
        <p:spPr>
          <a:xfrm>
            <a:off x="537197" y="3162606"/>
            <a:ext cx="3660939" cy="1107996"/>
          </a:xfrm>
          <a:prstGeom prst="rect">
            <a:avLst/>
          </a:prstGeom>
          <a:noFill/>
        </p:spPr>
        <p:txBody>
          <a:bodyPr wrap="square" rtlCol="0">
            <a:spAutoFit/>
          </a:bodyPr>
          <a:lstStyle/>
          <a:p>
            <a:pPr>
              <a:defRPr/>
            </a:pPr>
            <a:r>
              <a:rPr lang="nl-BE" sz="6600" dirty="0" smtClean="0">
                <a:solidFill>
                  <a:srgbClr val="FFFFFF"/>
                </a:solidFill>
                <a:latin typeface="Gilroy ExtraBold" panose="00000900000000000000" pitchFamily="50" charset="0"/>
              </a:rPr>
              <a:t>MISSIE</a:t>
            </a:r>
            <a:endParaRPr lang="en-US" sz="6000" dirty="0">
              <a:solidFill>
                <a:srgbClr val="FFFFFF"/>
              </a:solidFill>
              <a:latin typeface="Gilroy ExtraBold" panose="00000900000000000000" pitchFamily="50" charset="0"/>
            </a:endParaRPr>
          </a:p>
        </p:txBody>
      </p:sp>
      <p:sp>
        <p:nvSpPr>
          <p:cNvPr id="8" name="Tekstvak 7"/>
          <p:cNvSpPr txBox="1"/>
          <p:nvPr/>
        </p:nvSpPr>
        <p:spPr>
          <a:xfrm>
            <a:off x="6108910" y="1236922"/>
            <a:ext cx="5582558" cy="830997"/>
          </a:xfrm>
          <a:prstGeom prst="rect">
            <a:avLst/>
          </a:prstGeom>
          <a:noFill/>
        </p:spPr>
        <p:txBody>
          <a:bodyPr wrap="square" rtlCol="0">
            <a:spAutoFit/>
          </a:bodyPr>
          <a:lstStyle/>
          <a:p>
            <a:pPr algn="r">
              <a:defRPr/>
            </a:pPr>
            <a:r>
              <a:rPr lang="nl-BE" sz="4800" dirty="0" smtClean="0">
                <a:solidFill>
                  <a:srgbClr val="FFFFFF"/>
                </a:solidFill>
                <a:latin typeface="Gilroy ExtraBold" panose="00000900000000000000" pitchFamily="50" charset="0"/>
              </a:rPr>
              <a:t>5 UITDAGINGEN</a:t>
            </a:r>
            <a:endParaRPr lang="en-US" sz="4800" dirty="0">
              <a:solidFill>
                <a:srgbClr val="FFFFFF"/>
              </a:solidFill>
              <a:latin typeface="Gilroy ExtraBold" panose="00000900000000000000" pitchFamily="50" charset="0"/>
            </a:endParaRPr>
          </a:p>
        </p:txBody>
      </p:sp>
      <p:sp>
        <p:nvSpPr>
          <p:cNvPr id="9" name="Rechthoek 8"/>
          <p:cNvSpPr/>
          <p:nvPr/>
        </p:nvSpPr>
        <p:spPr>
          <a:xfrm>
            <a:off x="669744" y="2200164"/>
            <a:ext cx="3130469" cy="511355"/>
          </a:xfrm>
          <a:prstGeom prst="rect">
            <a:avLst/>
          </a:prstGeom>
          <a:solidFill>
            <a:srgbClr val="898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3600" dirty="0" smtClean="0">
                <a:latin typeface="Gilroy ExtraBold" panose="00000900000000000000" pitchFamily="50" charset="0"/>
              </a:rPr>
              <a:t>Jeugdwerker</a:t>
            </a:r>
            <a:endParaRPr lang="nl-BE" sz="2000" dirty="0">
              <a:latin typeface="Gilroy ExtraBold" panose="00000900000000000000" pitchFamily="50" charset="0"/>
            </a:endParaRPr>
          </a:p>
        </p:txBody>
      </p:sp>
      <p:sp>
        <p:nvSpPr>
          <p:cNvPr id="10" name="Rechthoek 9"/>
          <p:cNvSpPr/>
          <p:nvPr/>
        </p:nvSpPr>
        <p:spPr>
          <a:xfrm>
            <a:off x="671428" y="4130714"/>
            <a:ext cx="6407028" cy="1093926"/>
          </a:xfrm>
          <a:prstGeom prst="rect">
            <a:avLst/>
          </a:prstGeom>
          <a:solidFill>
            <a:srgbClr val="F25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dirty="0" smtClean="0">
                <a:latin typeface="Gilroy ExtraBold" panose="00000900000000000000" pitchFamily="50" charset="0"/>
              </a:rPr>
              <a:t>Jeugdwerk is een recht voor alle kinderen en jongeren</a:t>
            </a:r>
            <a:endParaRPr lang="nl-BE" sz="2000" dirty="0">
              <a:latin typeface="Gilroy ExtraBold" panose="00000900000000000000" pitchFamily="50" charset="0"/>
            </a:endParaRPr>
          </a:p>
        </p:txBody>
      </p:sp>
      <p:sp>
        <p:nvSpPr>
          <p:cNvPr id="11" name="Tijdelijke aanduiding voor tekst 3"/>
          <p:cNvSpPr txBox="1">
            <a:spLocks/>
          </p:cNvSpPr>
          <p:nvPr/>
        </p:nvSpPr>
        <p:spPr>
          <a:xfrm>
            <a:off x="9480376" y="2577078"/>
            <a:ext cx="1905354" cy="406646"/>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STEM </a:t>
            </a:r>
            <a:r>
              <a:rPr kumimoji="0" lang="nl-BE" sz="2800" b="1" i="0" u="none" strike="noStrike" kern="1200" cap="none" spc="200" normalizeH="0" baseline="0" noProof="0" dirty="0" err="1" smtClean="0">
                <a:ln>
                  <a:noFill/>
                </a:ln>
                <a:solidFill>
                  <a:srgbClr val="0071BA"/>
                </a:solidFill>
                <a:effectLst/>
                <a:uLnTx/>
                <a:uFillTx/>
                <a:latin typeface="Gilroy ExtraBold" pitchFamily="2" charset="77"/>
                <a:ea typeface="+mn-ea"/>
                <a:cs typeface="+mn-cs"/>
              </a:rPr>
              <a:t>k&amp;j</a:t>
            </a: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 </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16" name="Tijdelijke aanduiding voor tekst 3"/>
          <p:cNvSpPr txBox="1">
            <a:spLocks/>
          </p:cNvSpPr>
          <p:nvPr/>
        </p:nvSpPr>
        <p:spPr>
          <a:xfrm>
            <a:off x="8900189" y="3149097"/>
            <a:ext cx="2485541" cy="406646"/>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sz="2800" dirty="0" smtClean="0">
                <a:solidFill>
                  <a:srgbClr val="0071BA"/>
                </a:solidFill>
              </a:rPr>
              <a:t>EXPERIMENT</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17" name="Tijdelijke aanduiding voor tekst 3"/>
          <p:cNvSpPr txBox="1">
            <a:spLocks/>
          </p:cNvSpPr>
          <p:nvPr/>
        </p:nvSpPr>
        <p:spPr>
          <a:xfrm>
            <a:off x="8258030" y="3721116"/>
            <a:ext cx="3127700" cy="406646"/>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VRIJWILLIGERS</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18" name="Tijdelijke aanduiding voor tekst 3"/>
          <p:cNvSpPr txBox="1">
            <a:spLocks/>
          </p:cNvSpPr>
          <p:nvPr/>
        </p:nvSpPr>
        <p:spPr>
          <a:xfrm>
            <a:off x="8616280" y="4293135"/>
            <a:ext cx="2769450" cy="406646"/>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DIVERSITEIT</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19" name="Tijdelijke aanduiding voor tekst 3"/>
          <p:cNvSpPr txBox="1">
            <a:spLocks/>
          </p:cNvSpPr>
          <p:nvPr/>
        </p:nvSpPr>
        <p:spPr>
          <a:xfrm>
            <a:off x="8605348" y="4865155"/>
            <a:ext cx="2780382" cy="406646"/>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KRUISPUNTEN</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20" name="Tijdelijke aanduiding voor tekst 3"/>
          <p:cNvSpPr txBox="1">
            <a:spLocks/>
          </p:cNvSpPr>
          <p:nvPr/>
        </p:nvSpPr>
        <p:spPr>
          <a:xfrm>
            <a:off x="7729688" y="2066874"/>
            <a:ext cx="3766911" cy="406646"/>
          </a:xfrm>
          <a:prstGeom prst="rect">
            <a:avLst/>
          </a:prstGeom>
          <a:no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chemeClr val="bg1"/>
                </a:solidFill>
                <a:effectLst/>
                <a:uLnTx/>
                <a:uFillTx/>
                <a:latin typeface="Gilroy ExtraBold" pitchFamily="2" charset="77"/>
                <a:ea typeface="+mn-ea"/>
                <a:cs typeface="+mn-cs"/>
              </a:rPr>
              <a:t>Kracht</a:t>
            </a: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 </a:t>
            </a:r>
            <a:r>
              <a:rPr kumimoji="0" lang="nl-BE" sz="2800" b="1" i="0" u="none" strike="noStrike" kern="1200" cap="none" spc="200" normalizeH="0" baseline="0" noProof="0" dirty="0" smtClean="0">
                <a:ln>
                  <a:noFill/>
                </a:ln>
                <a:solidFill>
                  <a:schemeClr val="bg1"/>
                </a:solidFill>
                <a:effectLst/>
                <a:uLnTx/>
                <a:uFillTx/>
                <a:latin typeface="Gilroy ExtraBold" pitchFamily="2" charset="77"/>
                <a:ea typeface="+mn-ea"/>
                <a:cs typeface="+mn-cs"/>
              </a:rPr>
              <a:t>van</a:t>
            </a:r>
            <a:endParaRPr kumimoji="0" lang="nl-BE" sz="2800" b="1" i="0" u="none" strike="noStrike" kern="1200" cap="none" spc="200" normalizeH="0" baseline="0" noProof="0" dirty="0">
              <a:ln>
                <a:noFill/>
              </a:ln>
              <a:solidFill>
                <a:schemeClr val="bg1"/>
              </a:solidFill>
              <a:effectLst/>
              <a:uLnTx/>
              <a:uFillTx/>
              <a:latin typeface="Gilroy ExtraBold" pitchFamily="2" charset="77"/>
              <a:ea typeface="+mn-ea"/>
              <a:cs typeface="+mn-cs"/>
            </a:endParaRPr>
          </a:p>
        </p:txBody>
      </p:sp>
    </p:spTree>
    <p:extLst>
      <p:ext uri="{BB962C8B-B14F-4D97-AF65-F5344CB8AC3E}">
        <p14:creationId xmlns:p14="http://schemas.microsoft.com/office/powerpoint/2010/main" val="3715688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1+#ppt_w/2"/>
                                          </p:val>
                                        </p:tav>
                                        <p:tav tm="100000">
                                          <p:val>
                                            <p:strVal val="#ppt_x"/>
                                          </p:val>
                                        </p:tav>
                                      </p:tavLst>
                                    </p:anim>
                                    <p:anim calcmode="lin" valueType="num">
                                      <p:cBhvr additive="base">
                                        <p:cTn id="48" dur="500" fill="hold"/>
                                        <p:tgtEl>
                                          <p:spTgt spid="19"/>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1+#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6" grpId="0" animBg="1"/>
      <p:bldP spid="17" grpId="0" animBg="1"/>
      <p:bldP spid="18" grpId="0" animBg="1"/>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449259" y="1314926"/>
            <a:ext cx="8511862" cy="2862322"/>
          </a:xfrm>
          <a:prstGeom prst="rect">
            <a:avLst/>
          </a:prstGeom>
          <a:noFill/>
        </p:spPr>
        <p:txBody>
          <a:bodyPr wrap="square" rtlCol="0">
            <a:spAutoFit/>
          </a:bodyPr>
          <a:lstStyle/>
          <a:p>
            <a:r>
              <a:rPr lang="nl-BE" sz="2000" i="1" dirty="0" smtClean="0"/>
              <a:t>De </a:t>
            </a:r>
            <a:r>
              <a:rPr lang="nl-BE" sz="2000" i="1" dirty="0"/>
              <a:t>Ambrassade zet de </a:t>
            </a:r>
            <a:r>
              <a:rPr lang="nl-BE" sz="2000" b="1" i="1" dirty="0">
                <a:solidFill>
                  <a:srgbClr val="0071BA"/>
                </a:solidFill>
              </a:rPr>
              <a:t>jeugd</a:t>
            </a:r>
            <a:r>
              <a:rPr lang="nl-BE" sz="2000" i="1" dirty="0"/>
              <a:t>, het </a:t>
            </a:r>
            <a:r>
              <a:rPr lang="nl-BE" sz="2000" b="1" i="1" dirty="0">
                <a:solidFill>
                  <a:srgbClr val="0071BA"/>
                </a:solidFill>
              </a:rPr>
              <a:t>jeugdwerk</a:t>
            </a:r>
            <a:r>
              <a:rPr lang="nl-BE" sz="2000" i="1" dirty="0"/>
              <a:t>, </a:t>
            </a:r>
            <a:endParaRPr lang="nl-BE" sz="2000" i="1" dirty="0" smtClean="0"/>
          </a:p>
          <a:p>
            <a:r>
              <a:rPr lang="nl-BE" sz="2000" b="1" i="1" dirty="0" smtClean="0">
                <a:solidFill>
                  <a:srgbClr val="0071BA"/>
                </a:solidFill>
              </a:rPr>
              <a:t>jeugdinformatie</a:t>
            </a:r>
            <a:r>
              <a:rPr lang="nl-BE" sz="2000" i="1" dirty="0" smtClean="0">
                <a:solidFill>
                  <a:srgbClr val="0071BA"/>
                </a:solidFill>
              </a:rPr>
              <a:t> </a:t>
            </a:r>
            <a:r>
              <a:rPr lang="nl-BE" sz="2000" i="1" dirty="0"/>
              <a:t>en het </a:t>
            </a:r>
            <a:r>
              <a:rPr lang="nl-BE" sz="2000" b="1" i="1" dirty="0">
                <a:solidFill>
                  <a:srgbClr val="0071BA"/>
                </a:solidFill>
              </a:rPr>
              <a:t>jeugdbeleid</a:t>
            </a:r>
            <a:r>
              <a:rPr lang="nl-BE" sz="2000" i="1" dirty="0">
                <a:solidFill>
                  <a:srgbClr val="0071BA"/>
                </a:solidFill>
              </a:rPr>
              <a:t> </a:t>
            </a:r>
            <a:r>
              <a:rPr lang="nl-BE" sz="2000" i="1" dirty="0"/>
              <a:t>op de kaart. </a:t>
            </a:r>
            <a:r>
              <a:rPr lang="nl-BE" sz="2000" i="1" dirty="0" smtClean="0"/>
              <a:t/>
            </a:r>
            <a:br>
              <a:rPr lang="nl-BE" sz="2000" i="1" dirty="0" smtClean="0"/>
            </a:br>
            <a:endParaRPr lang="nl-BE" sz="2000" i="1" dirty="0" smtClean="0"/>
          </a:p>
          <a:p>
            <a:r>
              <a:rPr lang="nl-BE" sz="2000" i="1" dirty="0" smtClean="0"/>
              <a:t>We </a:t>
            </a:r>
            <a:r>
              <a:rPr lang="nl-BE" sz="2000" i="1" dirty="0"/>
              <a:t>versterken de positie van kinderen en jongeren in de samenleving en hebben een positieve impact op hun levenskwaliteit.</a:t>
            </a:r>
          </a:p>
          <a:p>
            <a:endParaRPr lang="nl-BE" sz="2000" i="1" dirty="0" smtClean="0"/>
          </a:p>
          <a:p>
            <a:r>
              <a:rPr lang="nl-BE" sz="2000" i="1" dirty="0" smtClean="0"/>
              <a:t>We </a:t>
            </a:r>
            <a:r>
              <a:rPr lang="nl-BE" sz="2000" i="1" dirty="0"/>
              <a:t>strijden voor een samenleving waarin kinderen en jongeren hun leven zelf in handen kunnen nemen. We versterken de kansen en kwaliteit van het </a:t>
            </a:r>
            <a:r>
              <a:rPr lang="nl-BE" sz="2000" b="1" i="1" dirty="0">
                <a:solidFill>
                  <a:srgbClr val="0071BA"/>
                </a:solidFill>
              </a:rPr>
              <a:t>jeugdwerk</a:t>
            </a:r>
            <a:r>
              <a:rPr lang="nl-BE" sz="2000" i="1" dirty="0"/>
              <a:t>, </a:t>
            </a:r>
            <a:r>
              <a:rPr lang="nl-BE" sz="2000" b="1" i="1" dirty="0">
                <a:solidFill>
                  <a:srgbClr val="0071BA"/>
                </a:solidFill>
              </a:rPr>
              <a:t>jeugdinformatie</a:t>
            </a:r>
            <a:r>
              <a:rPr lang="nl-BE" sz="2000" i="1" dirty="0">
                <a:solidFill>
                  <a:srgbClr val="0071BA"/>
                </a:solidFill>
              </a:rPr>
              <a:t> </a:t>
            </a:r>
            <a:r>
              <a:rPr lang="nl-BE" sz="2000" i="1" dirty="0"/>
              <a:t>en het </a:t>
            </a:r>
            <a:r>
              <a:rPr lang="nl-BE" sz="2000" b="1" i="1" dirty="0">
                <a:solidFill>
                  <a:srgbClr val="0071BA"/>
                </a:solidFill>
              </a:rPr>
              <a:t>jeugdbeleid</a:t>
            </a:r>
            <a:r>
              <a:rPr lang="nl-BE" sz="2000" i="1" dirty="0" smtClean="0"/>
              <a:t>.</a:t>
            </a:r>
            <a:endParaRPr lang="nl-BE" sz="2000" i="1" dirty="0"/>
          </a:p>
        </p:txBody>
      </p:sp>
      <p:sp>
        <p:nvSpPr>
          <p:cNvPr id="5" name="Titel 2"/>
          <p:cNvSpPr txBox="1">
            <a:spLocks/>
          </p:cNvSpPr>
          <p:nvPr/>
        </p:nvSpPr>
        <p:spPr>
          <a:xfrm>
            <a:off x="449259" y="566404"/>
            <a:ext cx="1699582" cy="592931"/>
          </a:xfrm>
          <a:prstGeom prst="rect">
            <a:avLst/>
          </a:prstGeom>
          <a:solidFill>
            <a:srgbClr val="0071BA"/>
          </a:solidFill>
        </p:spPr>
        <p:txBody>
          <a:bodyPr anchor="b" anchorCtr="0">
            <a:normAutofit/>
          </a:bodyPr>
          <a:lstStyle>
            <a:lvl1pPr algn="l" defTabSz="914400" rtl="0" eaLnBrk="1" latinLnBrk="0" hangingPunct="1">
              <a:lnSpc>
                <a:spcPct val="90000"/>
              </a:lnSpc>
              <a:spcBef>
                <a:spcPct val="0"/>
              </a:spcBef>
              <a:buNone/>
              <a:defRPr sz="3200" b="1" i="0" kern="1200" spc="200" baseline="0">
                <a:solidFill>
                  <a:schemeClr val="tx2"/>
                </a:solidFill>
                <a:latin typeface="Gilroy ExtraBold" pitchFamily="2" charset="77"/>
                <a:ea typeface="+mj-ea"/>
                <a:cs typeface="+mj-cs"/>
              </a:defRPr>
            </a:lvl1pPr>
          </a:lstStyle>
          <a:p>
            <a:r>
              <a:rPr lang="nl-BE" dirty="0" smtClean="0">
                <a:solidFill>
                  <a:schemeClr val="bg1"/>
                </a:solidFill>
              </a:rPr>
              <a:t>MISSIE</a:t>
            </a:r>
            <a:endParaRPr lang="en-US" dirty="0">
              <a:solidFill>
                <a:schemeClr val="bg1"/>
              </a:solidFill>
            </a:endParaRPr>
          </a:p>
        </p:txBody>
      </p:sp>
      <p:sp>
        <p:nvSpPr>
          <p:cNvPr id="6" name="Rechthoek 5"/>
          <p:cNvSpPr/>
          <p:nvPr/>
        </p:nvSpPr>
        <p:spPr>
          <a:xfrm>
            <a:off x="449259" y="5352811"/>
            <a:ext cx="11145396" cy="1015663"/>
          </a:xfrm>
          <a:prstGeom prst="rect">
            <a:avLst/>
          </a:prstGeom>
        </p:spPr>
        <p:txBody>
          <a:bodyPr wrap="square">
            <a:spAutoFit/>
          </a:bodyPr>
          <a:lstStyle/>
          <a:p>
            <a:r>
              <a:rPr lang="nl-BE" sz="2000" i="1" dirty="0"/>
              <a:t>De Ambrassade gaat voluit voor een samenleving waarin </a:t>
            </a:r>
            <a:r>
              <a:rPr lang="nl-BE" sz="2000" b="1" i="1" dirty="0"/>
              <a:t>kinderen en jongeren gelukkig</a:t>
            </a:r>
            <a:r>
              <a:rPr lang="nl-BE" sz="2000" i="1" dirty="0"/>
              <a:t> zijn, nu en in de toekomst. Een </a:t>
            </a:r>
            <a:r>
              <a:rPr lang="nl-BE" sz="2000" i="1" u="sng" dirty="0">
                <a:solidFill>
                  <a:srgbClr val="0071BA"/>
                </a:solidFill>
              </a:rPr>
              <a:t>duurzame</a:t>
            </a:r>
            <a:r>
              <a:rPr lang="nl-BE" sz="2000" i="1" dirty="0"/>
              <a:t>, </a:t>
            </a:r>
            <a:r>
              <a:rPr lang="nl-BE" sz="2000" i="1" u="sng" dirty="0">
                <a:solidFill>
                  <a:srgbClr val="0071BA"/>
                </a:solidFill>
              </a:rPr>
              <a:t>solidaire</a:t>
            </a:r>
            <a:r>
              <a:rPr lang="nl-BE" sz="2000" i="1" dirty="0">
                <a:solidFill>
                  <a:srgbClr val="0071BA"/>
                </a:solidFill>
              </a:rPr>
              <a:t> </a:t>
            </a:r>
            <a:r>
              <a:rPr lang="nl-BE" sz="2000" i="1" dirty="0"/>
              <a:t>en </a:t>
            </a:r>
            <a:r>
              <a:rPr lang="nl-BE" sz="2000" i="1" u="sng" dirty="0">
                <a:solidFill>
                  <a:srgbClr val="0071BA"/>
                </a:solidFill>
              </a:rPr>
              <a:t>participatieve</a:t>
            </a:r>
            <a:r>
              <a:rPr lang="nl-BE" sz="2000" i="1" dirty="0">
                <a:solidFill>
                  <a:srgbClr val="0071BA"/>
                </a:solidFill>
              </a:rPr>
              <a:t> </a:t>
            </a:r>
            <a:r>
              <a:rPr lang="nl-BE" sz="2000" i="1" dirty="0"/>
              <a:t>samenleving met ruimte voor </a:t>
            </a:r>
            <a:r>
              <a:rPr lang="nl-BE" sz="2000" i="1" u="sng" dirty="0">
                <a:solidFill>
                  <a:srgbClr val="0071BA"/>
                </a:solidFill>
              </a:rPr>
              <a:t>experiment</a:t>
            </a:r>
            <a:r>
              <a:rPr lang="nl-BE" sz="2000" i="1" dirty="0">
                <a:solidFill>
                  <a:srgbClr val="0071BA"/>
                </a:solidFill>
              </a:rPr>
              <a:t> </a:t>
            </a:r>
            <a:r>
              <a:rPr lang="nl-BE" sz="2000" i="1" dirty="0"/>
              <a:t>en </a:t>
            </a:r>
            <a:r>
              <a:rPr lang="nl-BE" sz="2000" i="1" u="sng" dirty="0">
                <a:solidFill>
                  <a:srgbClr val="0071BA"/>
                </a:solidFill>
              </a:rPr>
              <a:t>open</a:t>
            </a:r>
            <a:r>
              <a:rPr lang="nl-BE" sz="2000" i="1" u="sng" dirty="0"/>
              <a:t> </a:t>
            </a:r>
            <a:r>
              <a:rPr lang="nl-BE" sz="2000" i="1" u="sng" dirty="0">
                <a:solidFill>
                  <a:srgbClr val="0071BA"/>
                </a:solidFill>
              </a:rPr>
              <a:t>publiek</a:t>
            </a:r>
            <a:r>
              <a:rPr lang="nl-BE" sz="2000" i="1" u="sng" dirty="0"/>
              <a:t> </a:t>
            </a:r>
            <a:r>
              <a:rPr lang="nl-BE" sz="2000" i="1" u="sng" dirty="0">
                <a:solidFill>
                  <a:srgbClr val="0071BA"/>
                </a:solidFill>
              </a:rPr>
              <a:t>debat</a:t>
            </a:r>
            <a:r>
              <a:rPr lang="nl-BE" sz="2000" i="1" dirty="0"/>
              <a:t>. </a:t>
            </a:r>
          </a:p>
        </p:txBody>
      </p:sp>
      <p:sp>
        <p:nvSpPr>
          <p:cNvPr id="7" name="Titel 2"/>
          <p:cNvSpPr txBox="1">
            <a:spLocks/>
          </p:cNvSpPr>
          <p:nvPr/>
        </p:nvSpPr>
        <p:spPr>
          <a:xfrm>
            <a:off x="449259" y="4604289"/>
            <a:ext cx="1699582" cy="592931"/>
          </a:xfrm>
          <a:prstGeom prst="rect">
            <a:avLst/>
          </a:prstGeom>
          <a:solidFill>
            <a:srgbClr val="0071BA"/>
          </a:solidFill>
        </p:spPr>
        <p:txBody>
          <a:bodyPr anchor="b" anchorCtr="0">
            <a:normAutofit/>
          </a:bodyPr>
          <a:lstStyle>
            <a:lvl1pPr algn="l" defTabSz="914400" rtl="0" eaLnBrk="1" latinLnBrk="0" hangingPunct="1">
              <a:lnSpc>
                <a:spcPct val="90000"/>
              </a:lnSpc>
              <a:spcBef>
                <a:spcPct val="0"/>
              </a:spcBef>
              <a:buNone/>
              <a:defRPr sz="3200" b="1" i="0" kern="1200" spc="200" baseline="0">
                <a:solidFill>
                  <a:schemeClr val="tx2"/>
                </a:solidFill>
                <a:latin typeface="Gilroy ExtraBold" pitchFamily="2" charset="77"/>
                <a:ea typeface="+mj-ea"/>
                <a:cs typeface="+mj-cs"/>
              </a:defRPr>
            </a:lvl1pPr>
          </a:lstStyle>
          <a:p>
            <a:r>
              <a:rPr lang="nl-BE" dirty="0" smtClean="0">
                <a:solidFill>
                  <a:schemeClr val="bg1"/>
                </a:solidFill>
              </a:rPr>
              <a:t>VISIE</a:t>
            </a:r>
            <a:endParaRPr lang="en-US" dirty="0">
              <a:solidFill>
                <a:schemeClr val="bg1"/>
              </a:solidFill>
            </a:endParaRPr>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3130" y="1000029"/>
            <a:ext cx="2581525" cy="2440401"/>
          </a:xfrm>
          <a:prstGeom prst="rect">
            <a:avLst/>
          </a:prstGeom>
        </p:spPr>
      </p:pic>
    </p:spTree>
    <p:extLst>
      <p:ext uri="{BB962C8B-B14F-4D97-AF65-F5344CB8AC3E}">
        <p14:creationId xmlns:p14="http://schemas.microsoft.com/office/powerpoint/2010/main" val="129142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hoek 4"/>
          <p:cNvSpPr/>
          <p:nvPr/>
        </p:nvSpPr>
        <p:spPr>
          <a:xfrm>
            <a:off x="335360" y="4159808"/>
            <a:ext cx="11521280" cy="2380134"/>
          </a:xfrm>
          <a:prstGeom prst="rect">
            <a:avLst/>
          </a:prstGeom>
          <a:solidFill>
            <a:srgbClr val="00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400" dirty="0" smtClean="0">
                <a:latin typeface="Gilroy ExtraBold" panose="00000900000000000000" pitchFamily="50" charset="0"/>
              </a:rPr>
              <a:t>Wat betekent JEUGDWERK/JONGERENWERK voor jou?</a:t>
            </a:r>
            <a:r>
              <a:rPr lang="nl-BE" sz="2800" dirty="0" smtClean="0">
                <a:latin typeface="Gilroy ExtraBold" panose="00000900000000000000" pitchFamily="50" charset="0"/>
              </a:rPr>
              <a:t/>
            </a:r>
            <a:br>
              <a:rPr lang="nl-BE" sz="2800" dirty="0" smtClean="0">
                <a:latin typeface="Gilroy ExtraBold" panose="00000900000000000000" pitchFamily="50" charset="0"/>
              </a:rPr>
            </a:br>
            <a:r>
              <a:rPr lang="nl-BE" sz="2800" dirty="0" smtClean="0">
                <a:latin typeface="Gilroy ExtraBold" panose="00000900000000000000" pitchFamily="50" charset="0"/>
              </a:rPr>
              <a:t>Schrijf dat ene meest belangrijke element op </a:t>
            </a:r>
          </a:p>
          <a:p>
            <a:pPr algn="ctr"/>
            <a:r>
              <a:rPr lang="nl-BE" sz="2800" dirty="0" smtClean="0">
                <a:latin typeface="Gilroy ExtraBold" panose="00000900000000000000" pitchFamily="50" charset="0"/>
              </a:rPr>
              <a:t>waarom #</a:t>
            </a:r>
            <a:r>
              <a:rPr lang="nl-BE" sz="2800" dirty="0" err="1" smtClean="0">
                <a:latin typeface="Gilroy ExtraBold" panose="00000900000000000000" pitchFamily="50" charset="0"/>
              </a:rPr>
              <a:t>Jeugdwerkwerkt</a:t>
            </a:r>
            <a:endParaRPr lang="nl-BE" sz="2800" dirty="0">
              <a:latin typeface="Gilroy ExtraBold" panose="00000900000000000000" pitchFamily="50" charset="0"/>
            </a:endParaRPr>
          </a:p>
        </p:txBody>
      </p:sp>
    </p:spTree>
    <p:extLst>
      <p:ext uri="{BB962C8B-B14F-4D97-AF65-F5344CB8AC3E}">
        <p14:creationId xmlns:p14="http://schemas.microsoft.com/office/powerpoint/2010/main" val="370130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en-US"/>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889749" y="59140"/>
            <a:ext cx="4011701" cy="1569660"/>
          </a:xfrm>
          <a:prstGeom prst="rect">
            <a:avLst/>
          </a:prstGeom>
          <a:noFill/>
        </p:spPr>
        <p:txBody>
          <a:bodyPr wrap="square" rtlCol="0">
            <a:spAutoFit/>
          </a:bodyPr>
          <a:lstStyle/>
          <a:p>
            <a:r>
              <a:rPr lang="nl-BE" sz="9600" dirty="0" smtClean="0">
                <a:solidFill>
                  <a:schemeClr val="bg1"/>
                </a:solidFill>
                <a:latin typeface="Gilroy ExtraBold" panose="00000900000000000000" pitchFamily="50" charset="0"/>
              </a:rPr>
              <a:t>MISSIE</a:t>
            </a:r>
            <a:endParaRPr lang="en-US" sz="8800" dirty="0">
              <a:solidFill>
                <a:schemeClr val="bg1"/>
              </a:solidFill>
              <a:latin typeface="Gilroy ExtraBold" panose="00000900000000000000" pitchFamily="50" charset="0"/>
            </a:endParaRPr>
          </a:p>
        </p:txBody>
      </p:sp>
      <p:sp>
        <p:nvSpPr>
          <p:cNvPr id="13" name="Rechthoek 12"/>
          <p:cNvSpPr/>
          <p:nvPr/>
        </p:nvSpPr>
        <p:spPr>
          <a:xfrm>
            <a:off x="351136" y="3573016"/>
            <a:ext cx="11521280" cy="2966926"/>
          </a:xfrm>
          <a:prstGeom prst="rect">
            <a:avLst/>
          </a:prstGeom>
          <a:solidFill>
            <a:srgbClr val="8982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0" dirty="0" smtClean="0">
                <a:latin typeface="Gilroy ExtraBold" panose="00000900000000000000" pitchFamily="50" charset="0"/>
              </a:rPr>
              <a:t>Jeugdwerk is een RECHT voor alle kinderen &amp; jongeren</a:t>
            </a:r>
            <a:endParaRPr lang="nl-BE" sz="4000" dirty="0">
              <a:latin typeface="Gilroy ExtraBold" panose="00000900000000000000" pitchFamily="50" charset="0"/>
            </a:endParaRPr>
          </a:p>
        </p:txBody>
      </p:sp>
    </p:spTree>
    <p:extLst>
      <p:ext uri="{BB962C8B-B14F-4D97-AF65-F5344CB8AC3E}">
        <p14:creationId xmlns:p14="http://schemas.microsoft.com/office/powerpoint/2010/main" val="2363226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en-US"/>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889749" y="59140"/>
            <a:ext cx="4011701" cy="1569660"/>
          </a:xfrm>
          <a:prstGeom prst="rect">
            <a:avLst/>
          </a:prstGeom>
          <a:noFill/>
        </p:spPr>
        <p:txBody>
          <a:bodyPr wrap="square" rtlCol="0">
            <a:spAutoFit/>
          </a:bodyPr>
          <a:lstStyle/>
          <a:p>
            <a:r>
              <a:rPr lang="nl-BE" sz="9600" dirty="0" smtClean="0">
                <a:solidFill>
                  <a:schemeClr val="bg1"/>
                </a:solidFill>
                <a:latin typeface="Gilroy ExtraBold" panose="00000900000000000000" pitchFamily="50" charset="0"/>
              </a:rPr>
              <a:t>MISSIE</a:t>
            </a:r>
            <a:endParaRPr lang="en-US" sz="8800" dirty="0">
              <a:solidFill>
                <a:schemeClr val="bg1"/>
              </a:solidFill>
              <a:latin typeface="Gilroy ExtraBold" panose="00000900000000000000" pitchFamily="50" charset="0"/>
            </a:endParaRPr>
          </a:p>
        </p:txBody>
      </p:sp>
      <p:sp>
        <p:nvSpPr>
          <p:cNvPr id="8" name="Titel 2"/>
          <p:cNvSpPr txBox="1">
            <a:spLocks/>
          </p:cNvSpPr>
          <p:nvPr/>
        </p:nvSpPr>
        <p:spPr>
          <a:xfrm>
            <a:off x="1055440" y="1556792"/>
            <a:ext cx="8856984" cy="1152128"/>
          </a:xfrm>
          <a:prstGeom prst="rect">
            <a:avLst/>
          </a:prstGeom>
          <a:solidFill>
            <a:srgbClr val="0071BA"/>
          </a:solidFill>
        </p:spPr>
        <p:txBody>
          <a:bodyPr vert="horz" lIns="91440" tIns="45720" rIns="91440" bIns="45720" rtlCol="0" anchor="b">
            <a:normAutofit/>
          </a:bodyPr>
          <a:lstStyle>
            <a:lvl1pPr algn="l" defTabSz="914400" rtl="0" eaLnBrk="1" latinLnBrk="0" hangingPunct="1">
              <a:lnSpc>
                <a:spcPct val="90000"/>
              </a:lnSpc>
              <a:spcBef>
                <a:spcPct val="0"/>
              </a:spcBef>
              <a:buNone/>
              <a:defRPr sz="3000" b="1" i="0" kern="1200" spc="200" baseline="0">
                <a:solidFill>
                  <a:schemeClr val="bg1"/>
                </a:solidFill>
                <a:latin typeface="Gilroy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3600" b="1" i="0" u="none" strike="noStrike" kern="1200" cap="none" spc="200" normalizeH="0" baseline="0" noProof="0" dirty="0" smtClean="0">
                <a:ln>
                  <a:noFill/>
                </a:ln>
                <a:solidFill>
                  <a:srgbClr val="FFFFFF"/>
                </a:solidFill>
                <a:effectLst/>
                <a:uLnTx/>
                <a:uFillTx/>
                <a:latin typeface="Gilroy ExtraBold" pitchFamily="2" charset="77"/>
                <a:ea typeface="+mj-ea"/>
                <a:cs typeface="+mj-cs"/>
              </a:rPr>
              <a:t>#</a:t>
            </a:r>
            <a:r>
              <a:rPr kumimoji="0" lang="nl-BE" sz="3600" b="1" i="0" u="none" strike="noStrike" kern="1200" cap="none" spc="200" normalizeH="0" baseline="0" noProof="0" dirty="0" err="1" smtClean="0">
                <a:ln>
                  <a:noFill/>
                </a:ln>
                <a:solidFill>
                  <a:srgbClr val="FFFFFF"/>
                </a:solidFill>
                <a:effectLst/>
                <a:uLnTx/>
                <a:uFillTx/>
                <a:latin typeface="Gilroy ExtraBold" pitchFamily="2" charset="77"/>
                <a:ea typeface="+mj-ea"/>
                <a:cs typeface="+mj-cs"/>
              </a:rPr>
              <a:t>Jeugdwerkwerkt</a:t>
            </a:r>
            <a:r>
              <a:rPr kumimoji="0" lang="nl-BE" sz="3600" b="1" i="0" u="none" strike="noStrike" kern="1200" cap="none" spc="200" normalizeH="0" baseline="0" noProof="0" dirty="0" smtClean="0">
                <a:ln>
                  <a:noFill/>
                </a:ln>
                <a:solidFill>
                  <a:srgbClr val="FFFFFF"/>
                </a:solidFill>
                <a:effectLst/>
                <a:uLnTx/>
                <a:uFillTx/>
                <a:latin typeface="Gilroy ExtraBold" pitchFamily="2" charset="77"/>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3600" b="1" i="0" u="none" strike="noStrike" kern="1200" cap="none" spc="200" normalizeH="0" baseline="0" noProof="0" dirty="0" smtClean="0">
                <a:ln>
                  <a:noFill/>
                </a:ln>
                <a:solidFill>
                  <a:srgbClr val="FFFFFF"/>
                </a:solidFill>
                <a:effectLst/>
                <a:uLnTx/>
                <a:uFillTx/>
                <a:latin typeface="Gilroy ExtraBold" pitchFamily="2" charset="77"/>
                <a:ea typeface="+mj-ea"/>
                <a:cs typeface="+mj-cs"/>
              </a:rPr>
              <a:t>omdat jeugdwerk RUIMTE</a:t>
            </a:r>
            <a:r>
              <a:rPr kumimoji="0" lang="nl-BE" sz="3600" b="1" i="0" u="none" strike="noStrike" kern="1200" cap="none" spc="200" normalizeH="0" noProof="0" dirty="0" smtClean="0">
                <a:ln>
                  <a:noFill/>
                </a:ln>
                <a:solidFill>
                  <a:srgbClr val="FFFFFF"/>
                </a:solidFill>
                <a:effectLst/>
                <a:uLnTx/>
                <a:uFillTx/>
                <a:latin typeface="Gilroy ExtraBold" pitchFamily="2" charset="77"/>
                <a:ea typeface="+mj-ea"/>
                <a:cs typeface="+mj-cs"/>
              </a:rPr>
              <a:t> geeft aan</a:t>
            </a:r>
            <a:r>
              <a:rPr kumimoji="0" lang="nl-BE" sz="2400" b="1" i="0" u="none" strike="noStrike" kern="1200" cap="none" spc="200" normalizeH="0" baseline="0" noProof="0" dirty="0" smtClean="0">
                <a:ln>
                  <a:noFill/>
                </a:ln>
                <a:solidFill>
                  <a:srgbClr val="FFFFFF"/>
                </a:solidFill>
                <a:effectLst/>
                <a:uLnTx/>
                <a:uFillTx/>
                <a:latin typeface="Gilroy ExtraBold" pitchFamily="2" charset="77"/>
                <a:ea typeface="+mj-ea"/>
                <a:cs typeface="+mj-cs"/>
              </a:rPr>
              <a:t> </a:t>
            </a:r>
            <a:endParaRPr kumimoji="0" lang="nl-BE" sz="2400" b="1" i="0" u="none" strike="noStrike" kern="1200" cap="none" spc="200" normalizeH="0" baseline="0" noProof="0" dirty="0">
              <a:ln>
                <a:noFill/>
              </a:ln>
              <a:solidFill>
                <a:srgbClr val="FFFFFF"/>
              </a:solidFill>
              <a:effectLst/>
              <a:uLnTx/>
              <a:uFillTx/>
              <a:latin typeface="Gilroy ExtraBold" pitchFamily="2" charset="77"/>
              <a:ea typeface="+mj-ea"/>
              <a:cs typeface="+mj-cs"/>
            </a:endParaRPr>
          </a:p>
        </p:txBody>
      </p:sp>
      <p:sp>
        <p:nvSpPr>
          <p:cNvPr id="9" name="Tekstvak 8"/>
          <p:cNvSpPr txBox="1"/>
          <p:nvPr/>
        </p:nvSpPr>
        <p:spPr>
          <a:xfrm>
            <a:off x="1055440" y="3259485"/>
            <a:ext cx="9977364" cy="461665"/>
          </a:xfrm>
          <a:prstGeom prst="rect">
            <a:avLst/>
          </a:prstGeom>
          <a:solidFill>
            <a:schemeClr val="bg1"/>
          </a:solidFill>
        </p:spPr>
        <p:txBody>
          <a:bodyPr wrap="square" rtlCol="0">
            <a:spAutoFit/>
          </a:bodyPr>
          <a:lstStyle/>
          <a:p>
            <a:r>
              <a:rPr lang="nl-BE" sz="2400" dirty="0">
                <a:solidFill>
                  <a:srgbClr val="0071BA"/>
                </a:solidFill>
                <a:latin typeface="Gilroy ExtraBold" panose="00000900000000000000" pitchFamily="50" charset="0"/>
              </a:rPr>
              <a:t>het recht om te </a:t>
            </a:r>
            <a:r>
              <a:rPr lang="nl-BE" sz="2400" u="sng" dirty="0">
                <a:solidFill>
                  <a:srgbClr val="0071BA"/>
                </a:solidFill>
                <a:latin typeface="Gilroy ExtraBold" panose="00000900000000000000" pitchFamily="50" charset="0"/>
              </a:rPr>
              <a:t>experimenteren</a:t>
            </a:r>
            <a:r>
              <a:rPr lang="nl-BE" sz="2400" dirty="0">
                <a:solidFill>
                  <a:srgbClr val="0071BA"/>
                </a:solidFill>
                <a:latin typeface="Gilroy ExtraBold" panose="00000900000000000000" pitchFamily="50" charset="0"/>
              </a:rPr>
              <a:t>, en te leren door vallen en opstaan</a:t>
            </a:r>
            <a:endParaRPr lang="en-US" sz="2000" dirty="0">
              <a:solidFill>
                <a:srgbClr val="0071BA"/>
              </a:solidFill>
              <a:latin typeface="Gilroy ExtraBold" panose="00000900000000000000" pitchFamily="50" charset="0"/>
            </a:endParaRPr>
          </a:p>
        </p:txBody>
      </p:sp>
      <p:sp>
        <p:nvSpPr>
          <p:cNvPr id="10" name="Tekstvak 9"/>
          <p:cNvSpPr txBox="1"/>
          <p:nvPr/>
        </p:nvSpPr>
        <p:spPr>
          <a:xfrm>
            <a:off x="1055439" y="4013538"/>
            <a:ext cx="9977364" cy="461665"/>
          </a:xfrm>
          <a:prstGeom prst="rect">
            <a:avLst/>
          </a:prstGeom>
          <a:solidFill>
            <a:schemeClr val="bg1"/>
          </a:solidFill>
        </p:spPr>
        <p:txBody>
          <a:bodyPr wrap="square" rtlCol="0">
            <a:spAutoFit/>
          </a:bodyPr>
          <a:lstStyle/>
          <a:p>
            <a:r>
              <a:rPr lang="nl-BE" sz="2400" dirty="0">
                <a:solidFill>
                  <a:srgbClr val="0071BA"/>
                </a:solidFill>
                <a:latin typeface="Gilroy ExtraBold" panose="00000900000000000000" pitchFamily="50" charset="0"/>
              </a:rPr>
              <a:t>het recht om ten volle te </a:t>
            </a:r>
            <a:r>
              <a:rPr lang="nl-BE" sz="2400" u="sng" dirty="0">
                <a:solidFill>
                  <a:srgbClr val="0071BA"/>
                </a:solidFill>
                <a:latin typeface="Gilroy ExtraBold" panose="00000900000000000000" pitchFamily="50" charset="0"/>
              </a:rPr>
              <a:t>participeren</a:t>
            </a:r>
            <a:r>
              <a:rPr lang="nl-BE" sz="2400" dirty="0">
                <a:solidFill>
                  <a:srgbClr val="0071BA"/>
                </a:solidFill>
                <a:latin typeface="Gilroy ExtraBold" panose="00000900000000000000" pitchFamily="50" charset="0"/>
              </a:rPr>
              <a:t> aan de samenleving</a:t>
            </a:r>
            <a:endParaRPr lang="en-US" sz="2000" dirty="0">
              <a:solidFill>
                <a:srgbClr val="0071BA"/>
              </a:solidFill>
              <a:latin typeface="Gilroy ExtraBold" panose="00000900000000000000" pitchFamily="50" charset="0"/>
            </a:endParaRPr>
          </a:p>
        </p:txBody>
      </p:sp>
      <p:sp>
        <p:nvSpPr>
          <p:cNvPr id="11" name="Tekstvak 10"/>
          <p:cNvSpPr txBox="1"/>
          <p:nvPr/>
        </p:nvSpPr>
        <p:spPr>
          <a:xfrm>
            <a:off x="1055440" y="4767591"/>
            <a:ext cx="9977364" cy="461665"/>
          </a:xfrm>
          <a:prstGeom prst="rect">
            <a:avLst/>
          </a:prstGeom>
          <a:solidFill>
            <a:schemeClr val="bg1"/>
          </a:solidFill>
        </p:spPr>
        <p:txBody>
          <a:bodyPr wrap="square" rtlCol="0">
            <a:spAutoFit/>
          </a:bodyPr>
          <a:lstStyle/>
          <a:p>
            <a:r>
              <a:rPr lang="nl-BE" sz="2400" dirty="0">
                <a:solidFill>
                  <a:srgbClr val="0071BA"/>
                </a:solidFill>
                <a:latin typeface="Gilroy ExtraBold" panose="00000900000000000000" pitchFamily="50" charset="0"/>
              </a:rPr>
              <a:t>het recht op </a:t>
            </a:r>
            <a:r>
              <a:rPr lang="nl-BE" sz="2400" u="sng" dirty="0">
                <a:solidFill>
                  <a:srgbClr val="0071BA"/>
                </a:solidFill>
                <a:latin typeface="Gilroy ExtraBold" panose="00000900000000000000" pitchFamily="50" charset="0"/>
              </a:rPr>
              <a:t>vrije tijd</a:t>
            </a:r>
            <a:r>
              <a:rPr lang="nl-BE" sz="2400" dirty="0">
                <a:solidFill>
                  <a:srgbClr val="0071BA"/>
                </a:solidFill>
                <a:latin typeface="Gilroy ExtraBold" panose="00000900000000000000" pitchFamily="50" charset="0"/>
              </a:rPr>
              <a:t>, </a:t>
            </a:r>
            <a:r>
              <a:rPr lang="nl-BE" sz="2400" u="sng" dirty="0">
                <a:solidFill>
                  <a:srgbClr val="0071BA"/>
                </a:solidFill>
                <a:latin typeface="Gilroy ExtraBold" panose="00000900000000000000" pitchFamily="50" charset="0"/>
              </a:rPr>
              <a:t>ontspanning</a:t>
            </a:r>
            <a:r>
              <a:rPr lang="nl-BE" sz="2400" dirty="0">
                <a:solidFill>
                  <a:srgbClr val="0071BA"/>
                </a:solidFill>
                <a:latin typeface="Gilroy ExtraBold" panose="00000900000000000000" pitchFamily="50" charset="0"/>
              </a:rPr>
              <a:t> en </a:t>
            </a:r>
            <a:r>
              <a:rPr lang="nl-BE" sz="2400" u="sng" dirty="0">
                <a:solidFill>
                  <a:srgbClr val="0071BA"/>
                </a:solidFill>
                <a:latin typeface="Gilroy ExtraBold" panose="00000900000000000000" pitchFamily="50" charset="0"/>
              </a:rPr>
              <a:t>cultuur</a:t>
            </a:r>
            <a:endParaRPr lang="en-US" sz="2000" u="sng" dirty="0">
              <a:solidFill>
                <a:srgbClr val="0071BA"/>
              </a:solidFill>
              <a:latin typeface="Gilroy ExtraBold" panose="00000900000000000000" pitchFamily="50" charset="0"/>
            </a:endParaRPr>
          </a:p>
        </p:txBody>
      </p:sp>
      <p:sp>
        <p:nvSpPr>
          <p:cNvPr id="12" name="Tekstvak 11"/>
          <p:cNvSpPr txBox="1"/>
          <p:nvPr/>
        </p:nvSpPr>
        <p:spPr>
          <a:xfrm>
            <a:off x="1067163" y="5537777"/>
            <a:ext cx="9977364" cy="461665"/>
          </a:xfrm>
          <a:prstGeom prst="rect">
            <a:avLst/>
          </a:prstGeom>
          <a:solidFill>
            <a:schemeClr val="bg1"/>
          </a:solidFill>
        </p:spPr>
        <p:txBody>
          <a:bodyPr wrap="square" rtlCol="0">
            <a:spAutoFit/>
          </a:bodyPr>
          <a:lstStyle/>
          <a:p>
            <a:r>
              <a:rPr lang="nl-BE" sz="2400" dirty="0">
                <a:solidFill>
                  <a:srgbClr val="0071BA"/>
                </a:solidFill>
                <a:latin typeface="Gilroy ExtraBold" panose="00000900000000000000" pitchFamily="50" charset="0"/>
              </a:rPr>
              <a:t>het recht om te </a:t>
            </a:r>
            <a:r>
              <a:rPr lang="nl-BE" sz="2400" u="sng" dirty="0">
                <a:solidFill>
                  <a:srgbClr val="0071BA"/>
                </a:solidFill>
                <a:latin typeface="Gilroy ExtraBold" panose="00000900000000000000" pitchFamily="50" charset="0"/>
              </a:rPr>
              <a:t>ontwikkelen</a:t>
            </a:r>
            <a:r>
              <a:rPr lang="nl-BE" sz="2400" dirty="0">
                <a:solidFill>
                  <a:srgbClr val="0071BA"/>
                </a:solidFill>
                <a:latin typeface="Gilroy ExtraBold" panose="00000900000000000000" pitchFamily="50" charset="0"/>
              </a:rPr>
              <a:t> en samen op te groeien</a:t>
            </a:r>
            <a:endParaRPr lang="en-US" sz="2000" dirty="0">
              <a:solidFill>
                <a:srgbClr val="0071BA"/>
              </a:solidFill>
              <a:latin typeface="Gilroy ExtraBold" panose="00000900000000000000" pitchFamily="50" charset="0"/>
            </a:endParaRPr>
          </a:p>
        </p:txBody>
      </p:sp>
    </p:spTree>
    <p:extLst>
      <p:ext uri="{BB962C8B-B14F-4D97-AF65-F5344CB8AC3E}">
        <p14:creationId xmlns:p14="http://schemas.microsoft.com/office/powerpoint/2010/main" val="157566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el 2"/>
          <p:cNvSpPr txBox="1">
            <a:spLocks/>
          </p:cNvSpPr>
          <p:nvPr/>
        </p:nvSpPr>
        <p:spPr>
          <a:xfrm>
            <a:off x="1055440" y="1556792"/>
            <a:ext cx="9391210" cy="688151"/>
          </a:xfrm>
          <a:prstGeom prst="rect">
            <a:avLst/>
          </a:prstGeom>
          <a:solidFill>
            <a:srgbClr val="0071BA"/>
          </a:solidFill>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000" b="1" i="0" kern="1200" spc="200" baseline="0">
                <a:solidFill>
                  <a:schemeClr val="bg1"/>
                </a:solidFill>
                <a:latin typeface="Gilroy ExtraBold"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BE" sz="3600" b="1" i="0" u="none" strike="noStrike" kern="1200" cap="none" spc="200" normalizeH="0" baseline="0" noProof="0" dirty="0" smtClean="0">
                <a:ln>
                  <a:noFill/>
                </a:ln>
                <a:solidFill>
                  <a:srgbClr val="FFFFFF"/>
                </a:solidFill>
                <a:effectLst/>
                <a:uLnTx/>
                <a:uFillTx/>
                <a:latin typeface="Gilroy ExtraBold" pitchFamily="2" charset="77"/>
                <a:ea typeface="+mj-ea"/>
                <a:cs typeface="+mj-cs"/>
              </a:rPr>
              <a:t>#</a:t>
            </a:r>
            <a:r>
              <a:rPr kumimoji="0" lang="nl-BE" sz="3600" b="1" i="0" u="none" strike="noStrike" kern="1200" cap="none" spc="200" normalizeH="0" baseline="0" noProof="0" dirty="0" err="1" smtClean="0">
                <a:ln>
                  <a:noFill/>
                </a:ln>
                <a:solidFill>
                  <a:srgbClr val="FFFFFF"/>
                </a:solidFill>
                <a:effectLst/>
                <a:uLnTx/>
                <a:uFillTx/>
                <a:latin typeface="Gilroy ExtraBold" pitchFamily="2" charset="77"/>
                <a:ea typeface="+mj-ea"/>
                <a:cs typeface="+mj-cs"/>
              </a:rPr>
              <a:t>Jeugdwerkwerkt</a:t>
            </a:r>
            <a:r>
              <a:rPr kumimoji="0" lang="nl-BE" sz="3600" b="1" i="0" u="none" strike="noStrike" kern="1200" cap="none" spc="200" normalizeH="0" baseline="0" noProof="0" dirty="0" smtClean="0">
                <a:ln>
                  <a:noFill/>
                </a:ln>
                <a:solidFill>
                  <a:srgbClr val="FFFFFF"/>
                </a:solidFill>
                <a:effectLst/>
                <a:uLnTx/>
                <a:uFillTx/>
                <a:latin typeface="Gilroy ExtraBold" pitchFamily="2" charset="77"/>
                <a:ea typeface="+mj-ea"/>
                <a:cs typeface="+mj-cs"/>
              </a:rPr>
              <a:t> omdat jeugdwerkers</a:t>
            </a:r>
            <a:r>
              <a:rPr kumimoji="0" lang="nl-BE" sz="2400" b="1" i="0" u="none" strike="noStrike" kern="1200" cap="none" spc="200" normalizeH="0" baseline="0" noProof="0" dirty="0" smtClean="0">
                <a:ln>
                  <a:noFill/>
                </a:ln>
                <a:solidFill>
                  <a:srgbClr val="FFFFFF"/>
                </a:solidFill>
                <a:effectLst/>
                <a:uLnTx/>
                <a:uFillTx/>
                <a:latin typeface="Gilroy ExtraBold" pitchFamily="2" charset="77"/>
                <a:ea typeface="+mj-ea"/>
                <a:cs typeface="+mj-cs"/>
              </a:rPr>
              <a:t> </a:t>
            </a:r>
            <a:endParaRPr kumimoji="0" lang="nl-BE" sz="2400" b="1" i="0" u="none" strike="noStrike" kern="1200" cap="none" spc="200" normalizeH="0" baseline="0" noProof="0" dirty="0">
              <a:ln>
                <a:noFill/>
              </a:ln>
              <a:solidFill>
                <a:srgbClr val="FFFFFF"/>
              </a:solidFill>
              <a:effectLst/>
              <a:uLnTx/>
              <a:uFillTx/>
              <a:latin typeface="Gilroy ExtraBold" pitchFamily="2" charset="77"/>
              <a:ea typeface="+mj-ea"/>
              <a:cs typeface="+mj-cs"/>
            </a:endParaRPr>
          </a:p>
        </p:txBody>
      </p:sp>
      <p:sp>
        <p:nvSpPr>
          <p:cNvPr id="7" name="Tekstvak 6"/>
          <p:cNvSpPr txBox="1"/>
          <p:nvPr/>
        </p:nvSpPr>
        <p:spPr>
          <a:xfrm>
            <a:off x="879723" y="-311544"/>
            <a:ext cx="4059969" cy="2215991"/>
          </a:xfrm>
          <a:prstGeom prst="rect">
            <a:avLst/>
          </a:prstGeom>
          <a:noFill/>
        </p:spPr>
        <p:txBody>
          <a:bodyPr wrap="square" rtlCol="0">
            <a:spAutoFit/>
          </a:bodyPr>
          <a:lstStyle/>
          <a:p>
            <a:pPr>
              <a:defRPr/>
            </a:pPr>
            <a:r>
              <a:rPr lang="nl-BE" sz="13800" dirty="0" smtClean="0">
                <a:solidFill>
                  <a:srgbClr val="FFFFFF"/>
                </a:solidFill>
                <a:latin typeface="Gilroy ExtraBold" panose="00000900000000000000" pitchFamily="50" charset="0"/>
              </a:rPr>
              <a:t>DNA</a:t>
            </a:r>
            <a:endParaRPr lang="en-US" sz="8800" dirty="0">
              <a:solidFill>
                <a:srgbClr val="FFFFFF"/>
              </a:solidFill>
              <a:latin typeface="Gilroy ExtraBold" panose="00000900000000000000" pitchFamily="50" charset="0"/>
            </a:endParaRPr>
          </a:p>
        </p:txBody>
      </p:sp>
      <p:sp>
        <p:nvSpPr>
          <p:cNvPr id="8" name="Tekstvak 7"/>
          <p:cNvSpPr txBox="1"/>
          <p:nvPr/>
        </p:nvSpPr>
        <p:spPr>
          <a:xfrm>
            <a:off x="1055440" y="5857665"/>
            <a:ext cx="9358652" cy="584775"/>
          </a:xfrm>
          <a:prstGeom prst="rect">
            <a:avLst/>
          </a:prstGeom>
          <a:solidFill>
            <a:srgbClr val="0071BA"/>
          </a:solidFill>
        </p:spPr>
        <p:txBody>
          <a:bodyPr wrap="none" rtlCol="0">
            <a:spAutoFit/>
          </a:bodyPr>
          <a:lstStyle/>
          <a:p>
            <a:pPr>
              <a:defRPr/>
            </a:pPr>
            <a:r>
              <a:rPr lang="nl-BE" sz="3200" dirty="0" smtClean="0">
                <a:solidFill>
                  <a:srgbClr val="FFFFFF"/>
                </a:solidFill>
                <a:latin typeface="Gilroy ExtraBold" panose="00000900000000000000" pitchFamily="50" charset="0"/>
              </a:rPr>
              <a:t>En </a:t>
            </a:r>
            <a:r>
              <a:rPr lang="nl-BE" sz="2800" dirty="0" smtClean="0">
                <a:solidFill>
                  <a:srgbClr val="FFFFFF"/>
                </a:solidFill>
                <a:latin typeface="Gilroy ExtraBold" panose="00000900000000000000" pitchFamily="50" charset="0"/>
              </a:rPr>
              <a:t>natuurlijk</a:t>
            </a:r>
            <a:r>
              <a:rPr lang="nl-BE" sz="3200" dirty="0" smtClean="0">
                <a:solidFill>
                  <a:srgbClr val="FFFFFF"/>
                </a:solidFill>
                <a:latin typeface="Gilroy ExtraBold" panose="00000900000000000000" pitchFamily="50" charset="0"/>
              </a:rPr>
              <a:t> is jeugdwerk ook nog zoveel meer …</a:t>
            </a:r>
            <a:endParaRPr lang="en-US" sz="3200" dirty="0">
              <a:solidFill>
                <a:srgbClr val="FFFFFF"/>
              </a:solidFill>
              <a:latin typeface="Gilroy ExtraBold" panose="00000900000000000000" pitchFamily="50" charset="0"/>
            </a:endParaRPr>
          </a:p>
        </p:txBody>
      </p:sp>
      <p:sp>
        <p:nvSpPr>
          <p:cNvPr id="9" name="Tekstvak 8"/>
          <p:cNvSpPr txBox="1"/>
          <p:nvPr/>
        </p:nvSpPr>
        <p:spPr>
          <a:xfrm>
            <a:off x="1055440" y="2464004"/>
            <a:ext cx="5580374" cy="461665"/>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kinderen </a:t>
            </a:r>
            <a:r>
              <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rPr>
              <a:t>en </a:t>
            </a: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jongeren </a:t>
            </a:r>
            <a:r>
              <a:rPr kumimoji="0" lang="nl-BE" sz="2400" b="0" i="0" u="sng" strike="noStrike" kern="0" cap="none" spc="0" normalizeH="0" baseline="0" noProof="0" dirty="0" smtClean="0">
                <a:ln>
                  <a:noFill/>
                </a:ln>
                <a:solidFill>
                  <a:srgbClr val="0071BA"/>
                </a:solidFill>
                <a:effectLst/>
                <a:uLnTx/>
                <a:uFillTx/>
                <a:latin typeface="Gilroy ExtraBold" panose="00000900000000000000" pitchFamily="50" charset="0"/>
              </a:rPr>
              <a:t>centraal</a:t>
            </a: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 stellen</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0" name="Tekstvak 9"/>
          <p:cNvSpPr txBox="1"/>
          <p:nvPr/>
        </p:nvSpPr>
        <p:spPr>
          <a:xfrm>
            <a:off x="1055440" y="3099215"/>
            <a:ext cx="6503703" cy="461665"/>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rPr>
              <a:t>k</a:t>
            </a: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inderen en jongeren </a:t>
            </a:r>
            <a:r>
              <a:rPr kumimoji="0" lang="nl-BE" sz="2400" b="0" i="0" u="sng" strike="noStrike" kern="0" cap="none" spc="0" normalizeH="0" baseline="0" noProof="0" dirty="0" smtClean="0">
                <a:ln>
                  <a:noFill/>
                </a:ln>
                <a:solidFill>
                  <a:srgbClr val="0071BA"/>
                </a:solidFill>
                <a:effectLst/>
                <a:uLnTx/>
                <a:uFillTx/>
                <a:latin typeface="Gilroy ExtraBold" panose="00000900000000000000" pitchFamily="50" charset="0"/>
              </a:rPr>
              <a:t>eigenaarschap</a:t>
            </a: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 geven</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1" name="Tekstvak 10"/>
          <p:cNvSpPr txBox="1"/>
          <p:nvPr/>
        </p:nvSpPr>
        <p:spPr>
          <a:xfrm>
            <a:off x="1055440" y="3734426"/>
            <a:ext cx="6788687" cy="461665"/>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aandacht hebben voor </a:t>
            </a:r>
            <a:r>
              <a:rPr kumimoji="0" lang="nl-BE" sz="2400" b="0" i="0" u="sng" strike="noStrike" kern="0" cap="none" spc="0" normalizeH="0" baseline="0" noProof="0" dirty="0" smtClean="0">
                <a:ln>
                  <a:noFill/>
                </a:ln>
                <a:solidFill>
                  <a:srgbClr val="0071BA"/>
                </a:solidFill>
                <a:effectLst/>
                <a:uLnTx/>
                <a:uFillTx/>
                <a:latin typeface="Gilroy ExtraBold" panose="00000900000000000000" pitchFamily="50" charset="0"/>
              </a:rPr>
              <a:t>proces </a:t>
            </a:r>
            <a:r>
              <a:rPr kumimoji="0" lang="nl-BE" sz="2400" b="0" i="0" u="sng" strike="noStrike" kern="0" cap="none" spc="0" normalizeH="0" baseline="0" noProof="0" dirty="0">
                <a:ln>
                  <a:noFill/>
                </a:ln>
                <a:solidFill>
                  <a:srgbClr val="0071BA"/>
                </a:solidFill>
                <a:effectLst/>
                <a:uLnTx/>
                <a:uFillTx/>
                <a:latin typeface="Gilroy ExtraBold" panose="00000900000000000000" pitchFamily="50" charset="0"/>
              </a:rPr>
              <a:t>é</a:t>
            </a:r>
            <a:r>
              <a:rPr kumimoji="0" lang="nl-BE" sz="2400" b="0" i="0" u="sng" strike="noStrike" kern="0" cap="none" spc="0" normalizeH="0" baseline="0" noProof="0" dirty="0" smtClean="0">
                <a:ln>
                  <a:noFill/>
                </a:ln>
                <a:solidFill>
                  <a:srgbClr val="0071BA"/>
                </a:solidFill>
                <a:effectLst/>
                <a:uLnTx/>
                <a:uFillTx/>
                <a:latin typeface="Gilroy ExtraBold" panose="00000900000000000000" pitchFamily="50" charset="0"/>
              </a:rPr>
              <a:t>n </a:t>
            </a:r>
            <a:r>
              <a:rPr kumimoji="0" lang="nl-BE" sz="2400" b="0" i="0" u="sng" strike="noStrike" kern="0" cap="none" spc="0" normalizeH="0" baseline="0" noProof="0" dirty="0">
                <a:ln>
                  <a:noFill/>
                </a:ln>
                <a:solidFill>
                  <a:srgbClr val="0071BA"/>
                </a:solidFill>
                <a:effectLst/>
                <a:uLnTx/>
                <a:uFillTx/>
                <a:latin typeface="Gilroy ExtraBold" panose="00000900000000000000" pitchFamily="50" charset="0"/>
              </a:rPr>
              <a:t>product</a:t>
            </a:r>
          </a:p>
        </p:txBody>
      </p:sp>
      <p:sp>
        <p:nvSpPr>
          <p:cNvPr id="12" name="Tekstvak 11"/>
          <p:cNvSpPr txBox="1"/>
          <p:nvPr/>
        </p:nvSpPr>
        <p:spPr>
          <a:xfrm>
            <a:off x="1055440" y="4369637"/>
            <a:ext cx="4817344" cy="461665"/>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de kracht van de </a:t>
            </a:r>
            <a:r>
              <a:rPr kumimoji="0" lang="nl-BE" sz="2400" b="0" i="0" u="sng" strike="noStrike" kern="0" cap="none" spc="0" normalizeH="0" baseline="0" noProof="0" dirty="0" smtClean="0">
                <a:ln>
                  <a:noFill/>
                </a:ln>
                <a:solidFill>
                  <a:srgbClr val="0071BA"/>
                </a:solidFill>
                <a:effectLst/>
                <a:uLnTx/>
                <a:uFillTx/>
                <a:latin typeface="Gilroy ExtraBold" panose="00000900000000000000" pitchFamily="50" charset="0"/>
              </a:rPr>
              <a:t>groep</a:t>
            </a: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 inzetten</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3" name="Tekstvak 12"/>
          <p:cNvSpPr txBox="1"/>
          <p:nvPr/>
        </p:nvSpPr>
        <p:spPr>
          <a:xfrm>
            <a:off x="1055440" y="5024511"/>
            <a:ext cx="5575565" cy="461665"/>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dirty="0" smtClean="0">
                <a:ln>
                  <a:noFill/>
                </a:ln>
                <a:solidFill>
                  <a:srgbClr val="0071BA"/>
                </a:solidFill>
                <a:effectLst/>
                <a:uLnTx/>
                <a:uFillTx/>
                <a:latin typeface="Gilroy ExtraBold" panose="00000900000000000000" pitchFamily="50" charset="0"/>
              </a:rPr>
              <a:t>mee vorm geven aan de </a:t>
            </a:r>
            <a:r>
              <a:rPr kumimoji="0" lang="nl-BE" sz="2400" b="0" i="0" u="sng" strike="noStrike" kern="0" cap="none" spc="0" normalizeH="0" baseline="0" noProof="0" dirty="0">
                <a:ln>
                  <a:noFill/>
                </a:ln>
                <a:solidFill>
                  <a:srgbClr val="0071BA"/>
                </a:solidFill>
                <a:effectLst/>
                <a:uLnTx/>
                <a:uFillTx/>
                <a:latin typeface="Gilroy ExtraBold" panose="00000900000000000000" pitchFamily="50" charset="0"/>
              </a:rPr>
              <a:t>samenleving</a:t>
            </a:r>
          </a:p>
        </p:txBody>
      </p:sp>
      <p:sp>
        <p:nvSpPr>
          <p:cNvPr id="14" name="Tekstvak 13"/>
          <p:cNvSpPr txBox="1"/>
          <p:nvPr/>
        </p:nvSpPr>
        <p:spPr>
          <a:xfrm>
            <a:off x="1189416" y="6382561"/>
            <a:ext cx="872355"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dirty="0" smtClean="0">
                <a:ln>
                  <a:noFill/>
                </a:ln>
                <a:solidFill>
                  <a:srgbClr val="0071BA"/>
                </a:solidFill>
                <a:effectLst/>
                <a:uLnTx/>
                <a:uFillTx/>
                <a:latin typeface="Gilroy ExtraBold" panose="00000900000000000000" pitchFamily="50" charset="0"/>
              </a:rPr>
              <a:t>speels</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5" name="Tekstvak 14"/>
          <p:cNvSpPr txBox="1"/>
          <p:nvPr/>
        </p:nvSpPr>
        <p:spPr>
          <a:xfrm>
            <a:off x="2191353" y="6382561"/>
            <a:ext cx="1031051"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dirty="0" smtClean="0">
                <a:ln>
                  <a:noFill/>
                </a:ln>
                <a:solidFill>
                  <a:srgbClr val="0071BA"/>
                </a:solidFill>
                <a:effectLst/>
                <a:uLnTx/>
                <a:uFillTx/>
                <a:latin typeface="Gilroy ExtraBold" panose="00000900000000000000" pitchFamily="50" charset="0"/>
              </a:rPr>
              <a:t>creatief</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6" name="Tekstvak 15"/>
          <p:cNvSpPr txBox="1"/>
          <p:nvPr/>
        </p:nvSpPr>
        <p:spPr>
          <a:xfrm>
            <a:off x="3351986" y="6382561"/>
            <a:ext cx="562975"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dirty="0" smtClean="0">
                <a:ln>
                  <a:noFill/>
                </a:ln>
                <a:solidFill>
                  <a:srgbClr val="0071BA"/>
                </a:solidFill>
                <a:effectLst/>
                <a:uLnTx/>
                <a:uFillTx/>
                <a:latin typeface="Gilroy ExtraBold" panose="00000900000000000000" pitchFamily="50" charset="0"/>
              </a:rPr>
              <a:t>vuil</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7" name="Tekstvak 16"/>
          <p:cNvSpPr txBox="1"/>
          <p:nvPr/>
        </p:nvSpPr>
        <p:spPr>
          <a:xfrm>
            <a:off x="4044543" y="6382561"/>
            <a:ext cx="1000595"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dirty="0" smtClean="0">
                <a:ln>
                  <a:noFill/>
                </a:ln>
                <a:solidFill>
                  <a:srgbClr val="0071BA"/>
                </a:solidFill>
                <a:effectLst/>
                <a:uLnTx/>
                <a:uFillTx/>
                <a:latin typeface="Gilroy ExtraBold" panose="00000900000000000000" pitchFamily="50" charset="0"/>
              </a:rPr>
              <a:t>plezant</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8" name="Tekstvak 17"/>
          <p:cNvSpPr txBox="1"/>
          <p:nvPr/>
        </p:nvSpPr>
        <p:spPr>
          <a:xfrm>
            <a:off x="5174720" y="6382561"/>
            <a:ext cx="1221809"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dirty="0" smtClean="0">
                <a:ln>
                  <a:noFill/>
                </a:ln>
                <a:solidFill>
                  <a:srgbClr val="0071BA"/>
                </a:solidFill>
                <a:effectLst/>
                <a:uLnTx/>
                <a:uFillTx/>
                <a:latin typeface="Gilroy ExtraBold" panose="00000900000000000000" pitchFamily="50" charset="0"/>
              </a:rPr>
              <a:t>gedreven</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
        <p:nvSpPr>
          <p:cNvPr id="19" name="Tekstvak 18"/>
          <p:cNvSpPr txBox="1"/>
          <p:nvPr/>
        </p:nvSpPr>
        <p:spPr>
          <a:xfrm>
            <a:off x="6526112" y="6382561"/>
            <a:ext cx="359394"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BE" kern="0" dirty="0" smtClean="0">
                <a:solidFill>
                  <a:srgbClr val="0071BA"/>
                </a:solidFill>
                <a:latin typeface="Gilroy ExtraBold" panose="00000900000000000000" pitchFamily="50" charset="0"/>
              </a:rPr>
              <a:t>…</a:t>
            </a:r>
            <a:endParaRPr kumimoji="0" lang="nl-BE" sz="2400" b="0" i="0" u="none" strike="noStrike" kern="0" cap="none" spc="0" normalizeH="0" baseline="0" noProof="0" dirty="0">
              <a:ln>
                <a:noFill/>
              </a:ln>
              <a:solidFill>
                <a:srgbClr val="0071BA"/>
              </a:solidFill>
              <a:effectLst/>
              <a:uLnTx/>
              <a:uFillTx/>
              <a:latin typeface="Gilroy ExtraBold" panose="00000900000000000000" pitchFamily="50" charset="0"/>
            </a:endParaRPr>
          </a:p>
        </p:txBody>
      </p:sp>
    </p:spTree>
    <p:extLst>
      <p:ext uri="{BB962C8B-B14F-4D97-AF65-F5344CB8AC3E}">
        <p14:creationId xmlns:p14="http://schemas.microsoft.com/office/powerpoint/2010/main" val="183928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ppt_x"/>
                                          </p:val>
                                        </p:tav>
                                        <p:tav tm="100000">
                                          <p:val>
                                            <p:strVal val="#ppt_x"/>
                                          </p:val>
                                        </p:tav>
                                      </p:tavLst>
                                    </p:anim>
                                    <p:anim calcmode="lin" valueType="num">
                                      <p:cBhvr additive="base">
                                        <p:cTn id="7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079776" cy="6884622"/>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0" y="0"/>
            <a:ext cx="4064000" cy="6858000"/>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776" y="0"/>
            <a:ext cx="4064000" cy="6858000"/>
          </a:xfrm>
          <a:prstGeom prst="rect">
            <a:avLst/>
          </a:prstGeom>
        </p:spPr>
      </p:pic>
      <p:sp>
        <p:nvSpPr>
          <p:cNvPr id="5" name="Rechthoek 4"/>
          <p:cNvSpPr/>
          <p:nvPr/>
        </p:nvSpPr>
        <p:spPr>
          <a:xfrm>
            <a:off x="351136" y="5517232"/>
            <a:ext cx="11521280" cy="1022710"/>
          </a:xfrm>
          <a:prstGeom prst="rect">
            <a:avLst/>
          </a:prstGeom>
          <a:solidFill>
            <a:srgbClr val="89823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6000" dirty="0" smtClean="0">
                <a:latin typeface="Gilroy ExtraBold" panose="00000900000000000000" pitchFamily="50" charset="0"/>
              </a:rPr>
              <a:t>Iedereen Jeugdwerker!</a:t>
            </a:r>
            <a:endParaRPr lang="nl-BE" sz="4000" dirty="0">
              <a:latin typeface="Gilroy ExtraBold" panose="00000900000000000000" pitchFamily="50" charset="0"/>
            </a:endParaRPr>
          </a:p>
        </p:txBody>
      </p:sp>
      <p:sp>
        <p:nvSpPr>
          <p:cNvPr id="9" name="Tekstvak 8"/>
          <p:cNvSpPr txBox="1"/>
          <p:nvPr/>
        </p:nvSpPr>
        <p:spPr>
          <a:xfrm>
            <a:off x="839416" y="-164399"/>
            <a:ext cx="4059969" cy="2215991"/>
          </a:xfrm>
          <a:prstGeom prst="rect">
            <a:avLst/>
          </a:prstGeom>
          <a:noFill/>
        </p:spPr>
        <p:txBody>
          <a:bodyPr wrap="square" rtlCol="0">
            <a:spAutoFit/>
          </a:bodyPr>
          <a:lstStyle/>
          <a:p>
            <a:pPr>
              <a:defRPr/>
            </a:pPr>
            <a:r>
              <a:rPr lang="nl-BE" sz="13800" dirty="0" smtClean="0">
                <a:solidFill>
                  <a:srgbClr val="FFFFFF"/>
                </a:solidFill>
                <a:latin typeface="Gilroy ExtraBold" panose="00000900000000000000" pitchFamily="50" charset="0"/>
              </a:rPr>
              <a:t>DNA</a:t>
            </a:r>
            <a:endParaRPr lang="en-US" sz="8800" dirty="0">
              <a:solidFill>
                <a:srgbClr val="FFFFFF"/>
              </a:solidFill>
              <a:latin typeface="Gilroy ExtraBold" panose="00000900000000000000" pitchFamily="50" charset="0"/>
            </a:endParaRPr>
          </a:p>
        </p:txBody>
      </p:sp>
      <p:sp>
        <p:nvSpPr>
          <p:cNvPr id="10" name="Rechthoek 9"/>
          <p:cNvSpPr/>
          <p:nvPr/>
        </p:nvSpPr>
        <p:spPr>
          <a:xfrm>
            <a:off x="1055440" y="2996952"/>
            <a:ext cx="10081120" cy="2150984"/>
          </a:xfrm>
          <a:prstGeom prst="rect">
            <a:avLst/>
          </a:prstGeom>
          <a:solidFill>
            <a:srgbClr val="F25C0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5400" dirty="0" smtClean="0">
                <a:latin typeface="Gilroy ExtraBold" panose="00000900000000000000" pitchFamily="50" charset="0"/>
              </a:rPr>
              <a:t>Jeugdwerk als een manier van leven, denken, kijken, … </a:t>
            </a:r>
            <a:endParaRPr lang="nl-BE" sz="3600" dirty="0">
              <a:latin typeface="Gilroy ExtraBold" panose="00000900000000000000" pitchFamily="50" charset="0"/>
            </a:endParaRPr>
          </a:p>
        </p:txBody>
      </p:sp>
    </p:spTree>
    <p:extLst>
      <p:ext uri="{BB962C8B-B14F-4D97-AF65-F5344CB8AC3E}">
        <p14:creationId xmlns:p14="http://schemas.microsoft.com/office/powerpoint/2010/main" val="1623307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Tijdelijke aanduiding voor tekst 3"/>
          <p:cNvSpPr txBox="1">
            <a:spLocks/>
          </p:cNvSpPr>
          <p:nvPr/>
        </p:nvSpPr>
        <p:spPr>
          <a:xfrm>
            <a:off x="1116436" y="2758228"/>
            <a:ext cx="4970912"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Kracht van KRUISPUNTEN</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5" name="Tijdelijke aanduiding voor tekst 3"/>
          <p:cNvSpPr txBox="1">
            <a:spLocks/>
          </p:cNvSpPr>
          <p:nvPr/>
        </p:nvSpPr>
        <p:spPr>
          <a:xfrm>
            <a:off x="1116436" y="4318002"/>
            <a:ext cx="4636615"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Kracht van DIVERSITEIT</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6" name="Tijdelijke aanduiding voor tekst 3"/>
          <p:cNvSpPr txBox="1">
            <a:spLocks/>
          </p:cNvSpPr>
          <p:nvPr/>
        </p:nvSpPr>
        <p:spPr>
          <a:xfrm>
            <a:off x="1116436" y="5097889"/>
            <a:ext cx="5403531"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Kracht van VRIJWILLIGERS</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7" name="Tijdelijke aanduiding voor tekst 3"/>
          <p:cNvSpPr txBox="1">
            <a:spLocks/>
          </p:cNvSpPr>
          <p:nvPr/>
        </p:nvSpPr>
        <p:spPr>
          <a:xfrm>
            <a:off x="1116436" y="3538115"/>
            <a:ext cx="4734938"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Kracht van EXPERIMENT</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8" name="Tijdelijke aanduiding voor tekst 3"/>
          <p:cNvSpPr txBox="1">
            <a:spLocks/>
          </p:cNvSpPr>
          <p:nvPr/>
        </p:nvSpPr>
        <p:spPr>
          <a:xfrm>
            <a:off x="1116436" y="5877776"/>
            <a:ext cx="8447315"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0071BA"/>
                </a:solidFill>
                <a:effectLst/>
                <a:uLnTx/>
                <a:uFillTx/>
                <a:latin typeface="Gilroy ExtraBold" pitchFamily="2" charset="77"/>
                <a:ea typeface="+mn-ea"/>
                <a:cs typeface="+mn-cs"/>
              </a:rPr>
              <a:t>Kracht van STEM van kinderen en jongeren</a:t>
            </a:r>
            <a:endParaRPr kumimoji="0" lang="nl-BE" sz="2800" b="1" i="0" u="none" strike="noStrike" kern="1200" cap="none" spc="200" normalizeH="0" baseline="0" noProof="0" dirty="0">
              <a:ln>
                <a:noFill/>
              </a:ln>
              <a:solidFill>
                <a:srgbClr val="0071BA"/>
              </a:solidFill>
              <a:effectLst/>
              <a:uLnTx/>
              <a:uFillTx/>
              <a:latin typeface="Gilroy ExtraBold" pitchFamily="2" charset="77"/>
              <a:ea typeface="+mn-ea"/>
              <a:cs typeface="+mn-cs"/>
            </a:endParaRPr>
          </a:p>
        </p:txBody>
      </p:sp>
      <p:sp>
        <p:nvSpPr>
          <p:cNvPr id="9" name="Tekstvak 8"/>
          <p:cNvSpPr txBox="1"/>
          <p:nvPr/>
        </p:nvSpPr>
        <p:spPr>
          <a:xfrm>
            <a:off x="983432" y="116632"/>
            <a:ext cx="865551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8000" b="0" i="0" u="none" strike="noStrike" kern="1200" cap="none" spc="0" normalizeH="0" baseline="0" noProof="0" dirty="0" smtClean="0">
                <a:ln>
                  <a:noFill/>
                </a:ln>
                <a:solidFill>
                  <a:srgbClr val="0071BA"/>
                </a:solidFill>
                <a:effectLst/>
                <a:uLnTx/>
                <a:uFillTx/>
                <a:latin typeface="Gilroy ExtraBold" panose="00000900000000000000" pitchFamily="50" charset="0"/>
                <a:ea typeface="+mn-ea"/>
                <a:cs typeface="+mn-cs"/>
              </a:rPr>
              <a:t>5 </a:t>
            </a:r>
            <a:r>
              <a:rPr kumimoji="0" lang="nl-BE" sz="8800" b="0" i="0" u="none" strike="noStrike" kern="1200" cap="none" spc="0" normalizeH="0" baseline="0" noProof="0" dirty="0" smtClean="0">
                <a:ln>
                  <a:noFill/>
                </a:ln>
                <a:solidFill>
                  <a:srgbClr val="0071BA"/>
                </a:solidFill>
                <a:effectLst/>
                <a:uLnTx/>
                <a:uFillTx/>
                <a:latin typeface="Gilroy ExtraBold" panose="00000900000000000000" pitchFamily="50" charset="0"/>
                <a:ea typeface="+mn-ea"/>
                <a:cs typeface="+mn-cs"/>
              </a:rPr>
              <a:t>x</a:t>
            </a:r>
            <a:r>
              <a:rPr kumimoji="0" lang="nl-BE" sz="8000" b="0" i="0" u="none" strike="noStrike" kern="1200" cap="none" spc="0" normalizeH="0" baseline="0" noProof="0" dirty="0" smtClean="0">
                <a:ln>
                  <a:noFill/>
                </a:ln>
                <a:solidFill>
                  <a:srgbClr val="0071BA"/>
                </a:solidFill>
                <a:effectLst/>
                <a:uLnTx/>
                <a:uFillTx/>
                <a:latin typeface="Gilroy ExtraBold" panose="00000900000000000000" pitchFamily="50" charset="0"/>
                <a:ea typeface="+mn-ea"/>
                <a:cs typeface="+mn-cs"/>
              </a:rPr>
              <a:t> </a:t>
            </a:r>
            <a:br>
              <a:rPr kumimoji="0" lang="nl-BE" sz="8000" b="0" i="0" u="none" strike="noStrike" kern="1200" cap="none" spc="0" normalizeH="0" baseline="0" noProof="0" dirty="0" smtClean="0">
                <a:ln>
                  <a:noFill/>
                </a:ln>
                <a:solidFill>
                  <a:srgbClr val="0071BA"/>
                </a:solidFill>
                <a:effectLst/>
                <a:uLnTx/>
                <a:uFillTx/>
                <a:latin typeface="Gilroy ExtraBold" panose="00000900000000000000" pitchFamily="50" charset="0"/>
                <a:ea typeface="+mn-ea"/>
                <a:cs typeface="+mn-cs"/>
              </a:rPr>
            </a:br>
            <a:r>
              <a:rPr kumimoji="0" lang="nl-BE" sz="8000" b="0" i="0" u="none" strike="noStrike" kern="1200" cap="none" spc="0" normalizeH="0" baseline="0" noProof="0" dirty="0" smtClean="0">
                <a:ln>
                  <a:noFill/>
                </a:ln>
                <a:solidFill>
                  <a:srgbClr val="0071BA"/>
                </a:solidFill>
                <a:effectLst/>
                <a:uLnTx/>
                <a:uFillTx/>
                <a:latin typeface="Gilroy ExtraBold" panose="00000900000000000000" pitchFamily="50" charset="0"/>
                <a:ea typeface="+mn-ea"/>
                <a:cs typeface="+mn-cs"/>
              </a:rPr>
              <a:t>UITDAGING</a:t>
            </a:r>
            <a:endParaRPr kumimoji="0" lang="en-US" sz="8000" b="0" i="0" u="none" strike="noStrike" kern="1200" cap="none" spc="0" normalizeH="0" baseline="0" noProof="0" dirty="0">
              <a:ln>
                <a:noFill/>
              </a:ln>
              <a:solidFill>
                <a:srgbClr val="0071BA"/>
              </a:solidFill>
              <a:effectLst/>
              <a:uLnTx/>
              <a:uFillTx/>
              <a:latin typeface="Gilroy ExtraBold" panose="00000900000000000000" pitchFamily="50" charset="0"/>
              <a:ea typeface="+mn-ea"/>
              <a:cs typeface="+mn-cs"/>
            </a:endParaRPr>
          </a:p>
        </p:txBody>
      </p:sp>
    </p:spTree>
    <p:extLst>
      <p:ext uri="{BB962C8B-B14F-4D97-AF65-F5344CB8AC3E}">
        <p14:creationId xmlns:p14="http://schemas.microsoft.com/office/powerpoint/2010/main" val="118356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2" y="4653136"/>
            <a:ext cx="1699609" cy="1545099"/>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85" y="670979"/>
            <a:ext cx="2012707" cy="2181957"/>
          </a:xfrm>
          <a:prstGeom prst="rect">
            <a:avLst/>
          </a:prstGeom>
        </p:spPr>
      </p:pic>
      <p:sp>
        <p:nvSpPr>
          <p:cNvPr id="13" name="Rechthoek 12"/>
          <p:cNvSpPr/>
          <p:nvPr/>
        </p:nvSpPr>
        <p:spPr>
          <a:xfrm>
            <a:off x="3239846" y="1154845"/>
            <a:ext cx="7896714" cy="400110"/>
          </a:xfrm>
          <a:prstGeom prst="rect">
            <a:avLst/>
          </a:prstGeom>
          <a:solidFill>
            <a:srgbClr val="F25C05"/>
          </a:solidFill>
        </p:spPr>
        <p:txBody>
          <a:bodyPr wrap="none">
            <a:spAutoFit/>
          </a:bodyPr>
          <a:lstStyle/>
          <a:p>
            <a:r>
              <a:rPr lang="nl-NL" sz="2000" dirty="0">
                <a:solidFill>
                  <a:schemeClr val="bg1"/>
                </a:solidFill>
                <a:latin typeface="Gilroy-ExtraBold" panose="00000900000000000000" pitchFamily="50" charset="0"/>
              </a:rPr>
              <a:t>Druk </a:t>
            </a:r>
            <a:r>
              <a:rPr lang="nl-NL" sz="2000" dirty="0" smtClean="0">
                <a:solidFill>
                  <a:schemeClr val="bg1"/>
                </a:solidFill>
                <a:latin typeface="Gilroy-ExtraBold" panose="00000900000000000000" pitchFamily="50" charset="0"/>
              </a:rPr>
              <a:t>op de samenleving waarin kinderen en jongeren opgroeien</a:t>
            </a:r>
            <a:endParaRPr lang="nl-NL" sz="2000" b="0" i="0" dirty="0">
              <a:solidFill>
                <a:schemeClr val="bg1"/>
              </a:solidFill>
              <a:effectLst/>
              <a:latin typeface="Gilroy-ExtraBold" panose="00000900000000000000" pitchFamily="50" charset="0"/>
            </a:endParaRPr>
          </a:p>
        </p:txBody>
      </p:sp>
      <p:sp>
        <p:nvSpPr>
          <p:cNvPr id="14" name="Rechthoek 13"/>
          <p:cNvSpPr/>
          <p:nvPr/>
        </p:nvSpPr>
        <p:spPr>
          <a:xfrm>
            <a:off x="3171856" y="1614279"/>
            <a:ext cx="8684784" cy="2246769"/>
          </a:xfrm>
          <a:prstGeom prst="rect">
            <a:avLst/>
          </a:prstGeom>
        </p:spPr>
        <p:txBody>
          <a:bodyPr wrap="square">
            <a:spAutoFit/>
          </a:bodyPr>
          <a:lstStyle/>
          <a:p>
            <a:r>
              <a:rPr lang="nl-NL" sz="1400" dirty="0">
                <a:solidFill>
                  <a:srgbClr val="000000"/>
                </a:solidFill>
                <a:latin typeface="Trebuchet MS" panose="020B0603020202020204" pitchFamily="34" charset="0"/>
              </a:rPr>
              <a:t>De druk op kinderen en jongeren en de complexiteit van onze samenleving zijn de laatste jaren fors toegenomen. Daarom is het steeds belangrijker dat alle beleidsdomeinen goed samenwerken om de positie van kinderen en jongeren te versterken. De doelgroep moet centraal staan, niet de structuren. Het jeugdwerk vertrekt vanuit kinderen en jongeren zelf en volgt hen in al hun levensdomeinen: de vrije tijd, de school, de zoektocht naar werk, de veerkracht in moeilijke situaties. Op kruispunten van levensdomeinen kan het jeugdwerk samenwerken en de muren van sectoren doorbreken. Het jeugdwerk maakt zo de complexe leefwerelden van kinderen en jongeren eenvoudiger door bruggen te bouwen met andere sectoren. Het jeugdwerk leert hen door de bril van kinderen en jongeren te kijken. Sterk jeugdbeleid vertrekt vanuit de leefwerelden van kinderen en jongeren zelf, niet vanuit sectoren en structuren.</a:t>
            </a:r>
            <a:endParaRPr lang="nl-BE" sz="1400" dirty="0"/>
          </a:p>
        </p:txBody>
      </p:sp>
      <p:sp>
        <p:nvSpPr>
          <p:cNvPr id="15" name="Rechthoek 14"/>
          <p:cNvSpPr/>
          <p:nvPr/>
        </p:nvSpPr>
        <p:spPr>
          <a:xfrm>
            <a:off x="3171856" y="4366845"/>
            <a:ext cx="8468760" cy="646331"/>
          </a:xfrm>
          <a:prstGeom prst="rect">
            <a:avLst/>
          </a:prstGeom>
        </p:spPr>
        <p:txBody>
          <a:bodyPr wrap="square">
            <a:spAutoFit/>
          </a:bodyPr>
          <a:lstStyle/>
          <a:p>
            <a:r>
              <a:rPr lang="nl-NL" dirty="0"/>
              <a:t>zet in op </a:t>
            </a:r>
            <a:r>
              <a:rPr lang="nl-NL" b="1" dirty="0"/>
              <a:t>samenwerking</a:t>
            </a:r>
            <a:r>
              <a:rPr lang="nl-NL" dirty="0"/>
              <a:t> met welzijnswerk, onderwijs, werkgevers, politie, sport &amp; cultuur, … en breng jouw </a:t>
            </a:r>
            <a:r>
              <a:rPr lang="nl-NL" b="1" dirty="0"/>
              <a:t>jeugdwerk DNA </a:t>
            </a:r>
            <a:r>
              <a:rPr lang="nl-NL" dirty="0"/>
              <a:t>binnen in andere sectoren.</a:t>
            </a:r>
            <a:endParaRPr lang="nl-BE" dirty="0"/>
          </a:p>
        </p:txBody>
      </p:sp>
      <p:sp>
        <p:nvSpPr>
          <p:cNvPr id="16" name="Rechthoek 15"/>
          <p:cNvSpPr/>
          <p:nvPr/>
        </p:nvSpPr>
        <p:spPr>
          <a:xfrm>
            <a:off x="3239846" y="3928522"/>
            <a:ext cx="1846980" cy="400110"/>
          </a:xfrm>
          <a:prstGeom prst="rect">
            <a:avLst/>
          </a:prstGeom>
          <a:noFill/>
          <a:ln w="38100">
            <a:solidFill>
              <a:srgbClr val="F25C05"/>
            </a:solidFill>
          </a:ln>
        </p:spPr>
        <p:txBody>
          <a:bodyPr wrap="none">
            <a:spAutoFit/>
          </a:bodyPr>
          <a:lstStyle/>
          <a:p>
            <a:r>
              <a:rPr lang="nl-NL" sz="2000" dirty="0" smtClean="0">
                <a:solidFill>
                  <a:srgbClr val="F25C05"/>
                </a:solidFill>
                <a:latin typeface="Gilroy-ExtraBold" panose="00000900000000000000" pitchFamily="50" charset="0"/>
              </a:rPr>
              <a:t>Jeugdwerker,</a:t>
            </a:r>
            <a:endParaRPr lang="nl-NL" sz="2000" b="0" i="0" dirty="0">
              <a:solidFill>
                <a:srgbClr val="F25C05"/>
              </a:solidFill>
              <a:effectLst/>
              <a:latin typeface="Gilroy-ExtraBold" panose="00000900000000000000" pitchFamily="50" charset="0"/>
            </a:endParaRPr>
          </a:p>
        </p:txBody>
      </p:sp>
      <p:sp>
        <p:nvSpPr>
          <p:cNvPr id="17" name="Rechthoek 16"/>
          <p:cNvSpPr/>
          <p:nvPr/>
        </p:nvSpPr>
        <p:spPr>
          <a:xfrm>
            <a:off x="3171856" y="5541039"/>
            <a:ext cx="7896714" cy="1200329"/>
          </a:xfrm>
          <a:prstGeom prst="rect">
            <a:avLst/>
          </a:prstGeom>
        </p:spPr>
        <p:txBody>
          <a:bodyPr wrap="square">
            <a:spAutoFit/>
          </a:bodyPr>
          <a:lstStyle/>
          <a:p>
            <a:r>
              <a:rPr lang="nl-NL" dirty="0"/>
              <a:t>maak werk van </a:t>
            </a:r>
            <a:r>
              <a:rPr lang="nl-NL" b="1" dirty="0"/>
              <a:t>geïntegreerd jeugd- en kinderrechtenbeleid</a:t>
            </a:r>
            <a:r>
              <a:rPr lang="nl-NL" dirty="0"/>
              <a:t>, breng het perspectief van kinderen en jongeren binnen in andere beleidsdomeinen en combineer dit met krachtig jeugdwerkbeleid, op kruispunten van verschillende levensdomeinen van kinderen en jongeren. </a:t>
            </a:r>
            <a:endParaRPr lang="nl-BE" dirty="0"/>
          </a:p>
        </p:txBody>
      </p:sp>
      <p:sp>
        <p:nvSpPr>
          <p:cNvPr id="18" name="Rechthoek 17"/>
          <p:cNvSpPr/>
          <p:nvPr/>
        </p:nvSpPr>
        <p:spPr>
          <a:xfrm>
            <a:off x="3239846" y="5117122"/>
            <a:ext cx="1885453" cy="400110"/>
          </a:xfrm>
          <a:prstGeom prst="rect">
            <a:avLst/>
          </a:prstGeom>
          <a:solidFill>
            <a:schemeClr val="bg1"/>
          </a:solidFill>
          <a:ln w="38100">
            <a:solidFill>
              <a:srgbClr val="F25C05"/>
            </a:solidFill>
          </a:ln>
        </p:spPr>
        <p:txBody>
          <a:bodyPr wrap="none">
            <a:spAutoFit/>
          </a:bodyPr>
          <a:lstStyle/>
          <a:p>
            <a:r>
              <a:rPr lang="nl-NL" sz="2000" dirty="0" smtClean="0">
                <a:solidFill>
                  <a:srgbClr val="F25C05"/>
                </a:solidFill>
                <a:latin typeface="Gilroy-ExtraBold" panose="00000900000000000000" pitchFamily="50" charset="0"/>
              </a:rPr>
              <a:t>Beleidsmaker,</a:t>
            </a:r>
            <a:endParaRPr lang="nl-NL" sz="2000" b="0" i="0" dirty="0">
              <a:solidFill>
                <a:srgbClr val="F25C05"/>
              </a:solidFill>
              <a:effectLst/>
              <a:latin typeface="Gilroy-ExtraBold" panose="00000900000000000000" pitchFamily="50" charset="0"/>
            </a:endParaRPr>
          </a:p>
        </p:txBody>
      </p:sp>
      <p:sp>
        <p:nvSpPr>
          <p:cNvPr id="19" name="Tijdelijke aanduiding voor tekst 3"/>
          <p:cNvSpPr txBox="1">
            <a:spLocks/>
          </p:cNvSpPr>
          <p:nvPr/>
        </p:nvSpPr>
        <p:spPr>
          <a:xfrm>
            <a:off x="3227158" y="551231"/>
            <a:ext cx="5051572"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4"/>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5"/>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F25C05"/>
                </a:solidFill>
                <a:effectLst/>
                <a:uLnTx/>
                <a:uFillTx/>
                <a:latin typeface="Gilroy ExtraBold" pitchFamily="2" charset="77"/>
                <a:ea typeface="+mn-ea"/>
                <a:cs typeface="+mn-cs"/>
              </a:rPr>
              <a:t>Kracht van </a:t>
            </a:r>
            <a:r>
              <a:rPr lang="nl-BE" sz="2800" dirty="0" smtClean="0">
                <a:solidFill>
                  <a:srgbClr val="F25C05"/>
                </a:solidFill>
              </a:rPr>
              <a:t>KRUISPUNTEN</a:t>
            </a:r>
            <a:endParaRPr kumimoji="0" lang="nl-BE" sz="2800" b="1" i="0" u="none" strike="noStrike" kern="1200" cap="none" spc="200" normalizeH="0" baseline="0" noProof="0" dirty="0">
              <a:ln>
                <a:noFill/>
              </a:ln>
              <a:solidFill>
                <a:srgbClr val="F25C05"/>
              </a:solidFill>
              <a:effectLst/>
              <a:uLnTx/>
              <a:uFillTx/>
            </a:endParaRPr>
          </a:p>
        </p:txBody>
      </p:sp>
    </p:spTree>
    <p:extLst>
      <p:ext uri="{BB962C8B-B14F-4D97-AF65-F5344CB8AC3E}">
        <p14:creationId xmlns:p14="http://schemas.microsoft.com/office/powerpoint/2010/main" val="27061657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516" y="4541384"/>
            <a:ext cx="1491375" cy="1512168"/>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20" y="620688"/>
            <a:ext cx="2016768" cy="2016768"/>
          </a:xfrm>
          <a:prstGeom prst="rect">
            <a:avLst/>
          </a:prstGeom>
        </p:spPr>
      </p:pic>
      <p:sp>
        <p:nvSpPr>
          <p:cNvPr id="5" name="Rechthoek 4"/>
          <p:cNvSpPr/>
          <p:nvPr/>
        </p:nvSpPr>
        <p:spPr>
          <a:xfrm>
            <a:off x="3171857" y="1066511"/>
            <a:ext cx="4474302" cy="400110"/>
          </a:xfrm>
          <a:prstGeom prst="rect">
            <a:avLst/>
          </a:prstGeom>
          <a:solidFill>
            <a:srgbClr val="E84F4A"/>
          </a:solidFill>
        </p:spPr>
        <p:txBody>
          <a:bodyPr wrap="none">
            <a:spAutoFit/>
          </a:bodyPr>
          <a:lstStyle/>
          <a:p>
            <a:r>
              <a:rPr lang="nl-NL" sz="2000" dirty="0">
                <a:solidFill>
                  <a:schemeClr val="bg1"/>
                </a:solidFill>
                <a:latin typeface="Gilroy-ExtraBold" panose="00000900000000000000" pitchFamily="50" charset="0"/>
              </a:rPr>
              <a:t>Druk op de keuze voor engagement</a:t>
            </a:r>
            <a:endParaRPr lang="nl-NL" sz="2000" b="0" i="0" dirty="0">
              <a:solidFill>
                <a:schemeClr val="bg1"/>
              </a:solidFill>
              <a:effectLst/>
              <a:latin typeface="Gilroy-ExtraBold" panose="00000900000000000000" pitchFamily="50" charset="0"/>
            </a:endParaRPr>
          </a:p>
        </p:txBody>
      </p:sp>
      <p:sp>
        <p:nvSpPr>
          <p:cNvPr id="6" name="Rechthoek 5"/>
          <p:cNvSpPr/>
          <p:nvPr/>
        </p:nvSpPr>
        <p:spPr>
          <a:xfrm>
            <a:off x="3099848" y="1557883"/>
            <a:ext cx="8468760" cy="1754326"/>
          </a:xfrm>
          <a:prstGeom prst="rect">
            <a:avLst/>
          </a:prstGeom>
        </p:spPr>
        <p:txBody>
          <a:bodyPr wrap="square">
            <a:spAutoFit/>
          </a:bodyPr>
          <a:lstStyle/>
          <a:p>
            <a:r>
              <a:rPr lang="nl-NL" dirty="0"/>
              <a:t>Het rijke jeugdwerk in Vlaanderen en Brussel hebben we te danken aan honderdduizenden vrijwilligers doorheen de geschiedenis. Het kan niet zonder. Jongeren engageren zich naast hun studies en werk, en hebben interesse in zorg voor anderen. Omdat ze dat belangrijk vinden. Maar dat engagement is de laatste decennia sterk veranderd: minder lang bij dezelfde organisatie, meer vrijblijvend, meer in functie van individuele interesses. </a:t>
            </a:r>
            <a:endParaRPr lang="nl-BE" dirty="0"/>
          </a:p>
        </p:txBody>
      </p:sp>
      <p:sp>
        <p:nvSpPr>
          <p:cNvPr id="7" name="Rechthoek 6"/>
          <p:cNvSpPr/>
          <p:nvPr/>
        </p:nvSpPr>
        <p:spPr>
          <a:xfrm>
            <a:off x="3099848" y="4211796"/>
            <a:ext cx="8396752" cy="369332"/>
          </a:xfrm>
          <a:prstGeom prst="rect">
            <a:avLst/>
          </a:prstGeom>
        </p:spPr>
        <p:txBody>
          <a:bodyPr wrap="square">
            <a:spAutoFit/>
          </a:bodyPr>
          <a:lstStyle/>
          <a:p>
            <a:r>
              <a:rPr lang="nl-NL" dirty="0"/>
              <a:t>zet eigenaarschap van vrijwilligers centraal en bied hen de juiste omkadering.</a:t>
            </a:r>
            <a:endParaRPr lang="nl-BE" dirty="0"/>
          </a:p>
        </p:txBody>
      </p:sp>
      <p:sp>
        <p:nvSpPr>
          <p:cNvPr id="8" name="Rechthoek 7"/>
          <p:cNvSpPr/>
          <p:nvPr/>
        </p:nvSpPr>
        <p:spPr>
          <a:xfrm>
            <a:off x="3171857" y="3766517"/>
            <a:ext cx="1846980" cy="400110"/>
          </a:xfrm>
          <a:prstGeom prst="rect">
            <a:avLst/>
          </a:prstGeom>
          <a:solidFill>
            <a:schemeClr val="bg1"/>
          </a:solidFill>
          <a:ln w="38100">
            <a:solidFill>
              <a:srgbClr val="E84F4A"/>
            </a:solidFill>
          </a:ln>
        </p:spPr>
        <p:txBody>
          <a:bodyPr wrap="none">
            <a:spAutoFit/>
          </a:bodyPr>
          <a:lstStyle/>
          <a:p>
            <a:r>
              <a:rPr lang="nl-NL" sz="2000" dirty="0" smtClean="0">
                <a:solidFill>
                  <a:srgbClr val="E84F4A"/>
                </a:solidFill>
                <a:latin typeface="Gilroy-ExtraBold" panose="00000900000000000000" pitchFamily="50" charset="0"/>
              </a:rPr>
              <a:t>Jeugdwerker,</a:t>
            </a:r>
            <a:endParaRPr lang="nl-NL" sz="2000" b="0" i="0" dirty="0">
              <a:solidFill>
                <a:srgbClr val="E84F4A"/>
              </a:solidFill>
              <a:effectLst/>
              <a:latin typeface="Gilroy-ExtraBold" panose="00000900000000000000" pitchFamily="50" charset="0"/>
            </a:endParaRPr>
          </a:p>
        </p:txBody>
      </p:sp>
      <p:sp>
        <p:nvSpPr>
          <p:cNvPr id="9" name="Rechthoek 8"/>
          <p:cNvSpPr/>
          <p:nvPr/>
        </p:nvSpPr>
        <p:spPr>
          <a:xfrm>
            <a:off x="3099848" y="5494427"/>
            <a:ext cx="7604664" cy="646331"/>
          </a:xfrm>
          <a:prstGeom prst="rect">
            <a:avLst/>
          </a:prstGeom>
        </p:spPr>
        <p:txBody>
          <a:bodyPr wrap="square">
            <a:spAutoFit/>
          </a:bodyPr>
          <a:lstStyle/>
          <a:p>
            <a:r>
              <a:rPr lang="nl-NL" dirty="0"/>
              <a:t>realiseer meer maatschappelijke waardering van vrijwilligerswerk en beperk de druk van regelgeving op vrijwilligers.  </a:t>
            </a:r>
            <a:endParaRPr lang="nl-BE" dirty="0"/>
          </a:p>
        </p:txBody>
      </p:sp>
      <p:sp>
        <p:nvSpPr>
          <p:cNvPr id="10" name="Rechthoek 9"/>
          <p:cNvSpPr/>
          <p:nvPr/>
        </p:nvSpPr>
        <p:spPr>
          <a:xfrm>
            <a:off x="3171857" y="5013176"/>
            <a:ext cx="1885453" cy="400110"/>
          </a:xfrm>
          <a:prstGeom prst="rect">
            <a:avLst/>
          </a:prstGeom>
          <a:solidFill>
            <a:schemeClr val="bg1"/>
          </a:solidFill>
          <a:ln w="38100">
            <a:solidFill>
              <a:srgbClr val="E84F4A"/>
            </a:solidFill>
          </a:ln>
        </p:spPr>
        <p:txBody>
          <a:bodyPr wrap="none">
            <a:spAutoFit/>
          </a:bodyPr>
          <a:lstStyle/>
          <a:p>
            <a:r>
              <a:rPr lang="nl-NL" sz="2000" dirty="0" smtClean="0">
                <a:solidFill>
                  <a:srgbClr val="E84F4A"/>
                </a:solidFill>
                <a:latin typeface="Gilroy-ExtraBold" panose="00000900000000000000" pitchFamily="50" charset="0"/>
              </a:rPr>
              <a:t>Beleidsmaker,</a:t>
            </a:r>
            <a:endParaRPr lang="nl-NL" sz="2000" b="0" i="0" dirty="0">
              <a:solidFill>
                <a:srgbClr val="E84F4A"/>
              </a:solidFill>
              <a:effectLst/>
              <a:latin typeface="Gilroy-ExtraBold" panose="00000900000000000000" pitchFamily="50" charset="0"/>
            </a:endParaRPr>
          </a:p>
        </p:txBody>
      </p:sp>
      <p:sp>
        <p:nvSpPr>
          <p:cNvPr id="11" name="Tijdelijke aanduiding voor tekst 3"/>
          <p:cNvSpPr txBox="1">
            <a:spLocks/>
          </p:cNvSpPr>
          <p:nvPr/>
        </p:nvSpPr>
        <p:spPr>
          <a:xfrm>
            <a:off x="3171856" y="476672"/>
            <a:ext cx="6370085"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4"/>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5"/>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E84F4A"/>
                </a:solidFill>
                <a:effectLst/>
                <a:uLnTx/>
                <a:uFillTx/>
                <a:latin typeface="Gilroy ExtraBold" pitchFamily="2" charset="77"/>
                <a:ea typeface="+mn-ea"/>
                <a:cs typeface="+mn-cs"/>
              </a:rPr>
              <a:t>Kracht van </a:t>
            </a:r>
            <a:r>
              <a:rPr lang="nl-BE" sz="2800" dirty="0" smtClean="0">
                <a:solidFill>
                  <a:srgbClr val="E84F4A"/>
                </a:solidFill>
              </a:rPr>
              <a:t>VRIJWILLIGERS</a:t>
            </a:r>
            <a:endParaRPr kumimoji="0" lang="nl-BE" sz="2800" b="1" i="0" u="none" strike="noStrike" kern="1200" cap="none" spc="200" normalizeH="0" baseline="0" noProof="0" dirty="0">
              <a:ln>
                <a:noFill/>
              </a:ln>
              <a:solidFill>
                <a:srgbClr val="E84F4A"/>
              </a:solidFill>
              <a:effectLst/>
              <a:uLnTx/>
              <a:uFillTx/>
              <a:latin typeface="Gilroy ExtraBold" pitchFamily="2" charset="77"/>
              <a:ea typeface="+mn-ea"/>
              <a:cs typeface="+mn-cs"/>
            </a:endParaRPr>
          </a:p>
        </p:txBody>
      </p:sp>
    </p:spTree>
    <p:extLst>
      <p:ext uri="{BB962C8B-B14F-4D97-AF65-F5344CB8AC3E}">
        <p14:creationId xmlns:p14="http://schemas.microsoft.com/office/powerpoint/2010/main" val="2568025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424" y="4293096"/>
            <a:ext cx="1240566" cy="1587925"/>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740220"/>
            <a:ext cx="2047740" cy="2020315"/>
          </a:xfrm>
          <a:prstGeom prst="rect">
            <a:avLst/>
          </a:prstGeom>
        </p:spPr>
      </p:pic>
      <p:sp>
        <p:nvSpPr>
          <p:cNvPr id="5" name="Rechthoek 4"/>
          <p:cNvSpPr/>
          <p:nvPr/>
        </p:nvSpPr>
        <p:spPr>
          <a:xfrm>
            <a:off x="3171857" y="1066511"/>
            <a:ext cx="5602816" cy="400110"/>
          </a:xfrm>
          <a:prstGeom prst="rect">
            <a:avLst/>
          </a:prstGeom>
          <a:solidFill>
            <a:srgbClr val="26AB78"/>
          </a:solidFill>
        </p:spPr>
        <p:txBody>
          <a:bodyPr wrap="none">
            <a:spAutoFit/>
          </a:bodyPr>
          <a:lstStyle/>
          <a:p>
            <a:r>
              <a:rPr lang="nl-NL" sz="2000" dirty="0">
                <a:solidFill>
                  <a:schemeClr val="bg1"/>
                </a:solidFill>
                <a:latin typeface="Gilroy-ExtraBold" panose="00000900000000000000" pitchFamily="50" charset="0"/>
              </a:rPr>
              <a:t>Druk op vrije tijd en maatschappelijke ruimte</a:t>
            </a:r>
            <a:endParaRPr lang="nl-NL" sz="2000" b="0" i="0" dirty="0">
              <a:solidFill>
                <a:schemeClr val="bg1"/>
              </a:solidFill>
              <a:effectLst/>
              <a:latin typeface="Gilroy-ExtraBold" panose="00000900000000000000" pitchFamily="50" charset="0"/>
            </a:endParaRPr>
          </a:p>
        </p:txBody>
      </p:sp>
      <p:sp>
        <p:nvSpPr>
          <p:cNvPr id="7" name="Rechthoek 6"/>
          <p:cNvSpPr/>
          <p:nvPr/>
        </p:nvSpPr>
        <p:spPr>
          <a:xfrm>
            <a:off x="3099848" y="1557883"/>
            <a:ext cx="8468760" cy="1754326"/>
          </a:xfrm>
          <a:prstGeom prst="rect">
            <a:avLst/>
          </a:prstGeom>
        </p:spPr>
        <p:txBody>
          <a:bodyPr wrap="square">
            <a:spAutoFit/>
          </a:bodyPr>
          <a:lstStyle/>
          <a:p>
            <a:r>
              <a:rPr lang="nl-NL" dirty="0"/>
              <a:t>Als jonge mens voel je veel druk op je vrije tijd. Je moet voortdurend de ‘juiste’ en meest ‘nuttige’ keuzes maken. Dat leidt tot vrijetijdsstress. Er is weinig tijd voor echte ‘</a:t>
            </a:r>
            <a:r>
              <a:rPr lang="nl-NL" dirty="0" err="1"/>
              <a:t>down-time</a:t>
            </a:r>
            <a:r>
              <a:rPr lang="nl-NL" dirty="0"/>
              <a:t>’. Bovendien is er letterlijk weinig ruimte. Plaatsen waar je echt kan spelen, verdwijnen. En er ‘mag’ ook veel minder. Grote mensen zien meer risico’s, willen daarvoor behoeden, maken meer regels en controleren meer.</a:t>
            </a:r>
            <a:endParaRPr lang="nl-BE" dirty="0"/>
          </a:p>
        </p:txBody>
      </p:sp>
      <p:sp>
        <p:nvSpPr>
          <p:cNvPr id="8" name="Rechthoek 7"/>
          <p:cNvSpPr/>
          <p:nvPr/>
        </p:nvSpPr>
        <p:spPr>
          <a:xfrm>
            <a:off x="3099848" y="4090303"/>
            <a:ext cx="8108720" cy="646331"/>
          </a:xfrm>
          <a:prstGeom prst="rect">
            <a:avLst/>
          </a:prstGeom>
        </p:spPr>
        <p:txBody>
          <a:bodyPr wrap="square">
            <a:spAutoFit/>
          </a:bodyPr>
          <a:lstStyle/>
          <a:p>
            <a:r>
              <a:rPr lang="nl-NL" dirty="0"/>
              <a:t>creëer vrije laboruimte voor en door kinderen en jongeren. </a:t>
            </a:r>
            <a:r>
              <a:rPr lang="nl-NL" dirty="0" smtClean="0"/>
              <a:t/>
            </a:r>
            <a:br>
              <a:rPr lang="nl-NL" dirty="0" smtClean="0"/>
            </a:br>
            <a:r>
              <a:rPr lang="nl-NL" dirty="0" smtClean="0"/>
              <a:t>Durf </a:t>
            </a:r>
            <a:r>
              <a:rPr lang="nl-NL" dirty="0"/>
              <a:t>op je bek gaan.</a:t>
            </a:r>
            <a:endParaRPr lang="nl-BE" dirty="0"/>
          </a:p>
        </p:txBody>
      </p:sp>
      <p:sp>
        <p:nvSpPr>
          <p:cNvPr id="9" name="Rechthoek 8"/>
          <p:cNvSpPr/>
          <p:nvPr/>
        </p:nvSpPr>
        <p:spPr>
          <a:xfrm>
            <a:off x="3171857" y="3645024"/>
            <a:ext cx="1846980" cy="400110"/>
          </a:xfrm>
          <a:prstGeom prst="rect">
            <a:avLst/>
          </a:prstGeom>
          <a:solidFill>
            <a:schemeClr val="bg1"/>
          </a:solidFill>
          <a:ln w="38100">
            <a:solidFill>
              <a:srgbClr val="26AB78"/>
            </a:solidFill>
          </a:ln>
        </p:spPr>
        <p:txBody>
          <a:bodyPr wrap="none">
            <a:spAutoFit/>
          </a:bodyPr>
          <a:lstStyle/>
          <a:p>
            <a:r>
              <a:rPr lang="nl-NL" sz="2000" dirty="0" smtClean="0">
                <a:solidFill>
                  <a:srgbClr val="26AB78"/>
                </a:solidFill>
                <a:latin typeface="Gilroy-ExtraBold" panose="00000900000000000000" pitchFamily="50" charset="0"/>
              </a:rPr>
              <a:t>Jeugdwerker,</a:t>
            </a:r>
            <a:endParaRPr lang="nl-NL" sz="2000" b="0" i="0" dirty="0">
              <a:solidFill>
                <a:srgbClr val="26AB78"/>
              </a:solidFill>
              <a:effectLst/>
              <a:latin typeface="Gilroy-ExtraBold" panose="00000900000000000000" pitchFamily="50" charset="0"/>
            </a:endParaRPr>
          </a:p>
        </p:txBody>
      </p:sp>
      <p:sp>
        <p:nvSpPr>
          <p:cNvPr id="10" name="Rechthoek 9"/>
          <p:cNvSpPr/>
          <p:nvPr/>
        </p:nvSpPr>
        <p:spPr>
          <a:xfrm>
            <a:off x="3099848" y="5712867"/>
            <a:ext cx="6096000" cy="369332"/>
          </a:xfrm>
          <a:prstGeom prst="rect">
            <a:avLst/>
          </a:prstGeom>
        </p:spPr>
        <p:txBody>
          <a:bodyPr>
            <a:spAutoFit/>
          </a:bodyPr>
          <a:lstStyle/>
          <a:p>
            <a:r>
              <a:rPr lang="nl-NL" dirty="0"/>
              <a:t>vertrouw op de kwaliteit van jeugdwerk. </a:t>
            </a:r>
            <a:endParaRPr lang="nl-BE" dirty="0"/>
          </a:p>
        </p:txBody>
      </p:sp>
      <p:sp>
        <p:nvSpPr>
          <p:cNvPr id="11" name="Rechthoek 10"/>
          <p:cNvSpPr/>
          <p:nvPr/>
        </p:nvSpPr>
        <p:spPr>
          <a:xfrm>
            <a:off x="3171857" y="5231616"/>
            <a:ext cx="1885453" cy="400110"/>
          </a:xfrm>
          <a:prstGeom prst="rect">
            <a:avLst/>
          </a:prstGeom>
          <a:solidFill>
            <a:schemeClr val="bg1"/>
          </a:solidFill>
          <a:ln w="38100">
            <a:solidFill>
              <a:srgbClr val="26AB78"/>
            </a:solidFill>
          </a:ln>
        </p:spPr>
        <p:txBody>
          <a:bodyPr wrap="none">
            <a:spAutoFit/>
          </a:bodyPr>
          <a:lstStyle/>
          <a:p>
            <a:r>
              <a:rPr lang="nl-NL" sz="2000" dirty="0" smtClean="0">
                <a:solidFill>
                  <a:srgbClr val="26AB78"/>
                </a:solidFill>
                <a:latin typeface="Gilroy-ExtraBold" panose="00000900000000000000" pitchFamily="50" charset="0"/>
              </a:rPr>
              <a:t>Beleidsmaker,</a:t>
            </a:r>
            <a:endParaRPr lang="nl-NL" sz="2000" b="0" i="0" dirty="0">
              <a:solidFill>
                <a:srgbClr val="26AB78"/>
              </a:solidFill>
              <a:effectLst/>
              <a:latin typeface="Gilroy-ExtraBold" panose="00000900000000000000" pitchFamily="50" charset="0"/>
            </a:endParaRPr>
          </a:p>
        </p:txBody>
      </p:sp>
      <p:sp>
        <p:nvSpPr>
          <p:cNvPr id="12" name="Tijdelijke aanduiding voor tekst 3"/>
          <p:cNvSpPr txBox="1">
            <a:spLocks/>
          </p:cNvSpPr>
          <p:nvPr/>
        </p:nvSpPr>
        <p:spPr>
          <a:xfrm>
            <a:off x="3171857" y="476672"/>
            <a:ext cx="4907556"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4"/>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5"/>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26AB78"/>
                </a:solidFill>
                <a:effectLst/>
                <a:uLnTx/>
                <a:uFillTx/>
                <a:latin typeface="Gilroy ExtraBold" pitchFamily="2" charset="77"/>
                <a:ea typeface="+mn-ea"/>
                <a:cs typeface="+mn-cs"/>
              </a:rPr>
              <a:t>Kracht van EXPERIMENT</a:t>
            </a:r>
            <a:endParaRPr kumimoji="0" lang="nl-BE" sz="2800" b="1" i="0" u="none" strike="noStrike" kern="1200" cap="none" spc="200" normalizeH="0" baseline="0" noProof="0" dirty="0">
              <a:ln>
                <a:noFill/>
              </a:ln>
              <a:solidFill>
                <a:srgbClr val="26AB78"/>
              </a:solidFill>
              <a:effectLst/>
              <a:uLnTx/>
              <a:uFillTx/>
              <a:latin typeface="Gilroy ExtraBold" pitchFamily="2" charset="77"/>
              <a:ea typeface="+mn-ea"/>
              <a:cs typeface="+mn-cs"/>
            </a:endParaRPr>
          </a:p>
        </p:txBody>
      </p:sp>
    </p:spTree>
    <p:extLst>
      <p:ext uri="{BB962C8B-B14F-4D97-AF65-F5344CB8AC3E}">
        <p14:creationId xmlns:p14="http://schemas.microsoft.com/office/powerpoint/2010/main" val="1415370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animBg="1"/>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084" y="4964564"/>
            <a:ext cx="1605867" cy="1228197"/>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598971"/>
            <a:ext cx="2049301" cy="2181957"/>
          </a:xfrm>
          <a:prstGeom prst="rect">
            <a:avLst/>
          </a:prstGeom>
        </p:spPr>
      </p:pic>
      <p:sp>
        <p:nvSpPr>
          <p:cNvPr id="5" name="Rechthoek 4"/>
          <p:cNvSpPr/>
          <p:nvPr/>
        </p:nvSpPr>
        <p:spPr>
          <a:xfrm>
            <a:off x="3171857" y="1111357"/>
            <a:ext cx="6971780" cy="400110"/>
          </a:xfrm>
          <a:prstGeom prst="rect">
            <a:avLst/>
          </a:prstGeom>
          <a:solidFill>
            <a:srgbClr val="F5CC17"/>
          </a:solidFill>
        </p:spPr>
        <p:txBody>
          <a:bodyPr wrap="none">
            <a:spAutoFit/>
          </a:bodyPr>
          <a:lstStyle/>
          <a:p>
            <a:r>
              <a:rPr lang="nl-NL" sz="2000" dirty="0">
                <a:solidFill>
                  <a:schemeClr val="bg1"/>
                </a:solidFill>
                <a:latin typeface="Gilroy-ExtraBold" panose="00000900000000000000" pitchFamily="50" charset="0"/>
              </a:rPr>
              <a:t>Druk op oude modellen in een superdiverse samenleving</a:t>
            </a:r>
            <a:endParaRPr lang="nl-NL" sz="2000" b="0" i="0" dirty="0">
              <a:solidFill>
                <a:schemeClr val="bg1"/>
              </a:solidFill>
              <a:effectLst/>
              <a:latin typeface="Gilroy-ExtraBold" panose="00000900000000000000" pitchFamily="50" charset="0"/>
            </a:endParaRPr>
          </a:p>
        </p:txBody>
      </p:sp>
      <p:sp>
        <p:nvSpPr>
          <p:cNvPr id="6" name="Rechthoek 5"/>
          <p:cNvSpPr/>
          <p:nvPr/>
        </p:nvSpPr>
        <p:spPr>
          <a:xfrm>
            <a:off x="3099848" y="1602729"/>
            <a:ext cx="8468760" cy="2308324"/>
          </a:xfrm>
          <a:prstGeom prst="rect">
            <a:avLst/>
          </a:prstGeom>
        </p:spPr>
        <p:txBody>
          <a:bodyPr wrap="square">
            <a:spAutoFit/>
          </a:bodyPr>
          <a:lstStyle/>
          <a:p>
            <a:r>
              <a:rPr lang="nl-NL" dirty="0"/>
              <a:t>Diversiteit is de realiteit. Als jonge mens groei je op in een superdiverse samenleving: zo veel achtergronden, opvattingen en individuele behoeften. Moeizaam zoeken we naar een manier om met die veelheid om te gaan, zeker in de steden. Oude modellen en organisatievormen werken niet altijd om aansluiting te vinden bij elke groep. Om jeugdwerkkansen te bieden aan </a:t>
            </a:r>
            <a:r>
              <a:rPr lang="nl-NL" dirty="0" err="1"/>
              <a:t>àlle</a:t>
            </a:r>
            <a:r>
              <a:rPr lang="nl-NL" dirty="0"/>
              <a:t> kinderen en jongeren, moet er meer jeugdwerk zijn. Meer verschillende vormen van jeugdwerk, meer ondersteuning voor alle vormen van jeugdwerk en goede samenwerking tussen al deze vormen.</a:t>
            </a:r>
            <a:endParaRPr lang="nl-BE" dirty="0"/>
          </a:p>
        </p:txBody>
      </p:sp>
      <p:sp>
        <p:nvSpPr>
          <p:cNvPr id="7" name="Rechthoek 6"/>
          <p:cNvSpPr/>
          <p:nvPr/>
        </p:nvSpPr>
        <p:spPr>
          <a:xfrm>
            <a:off x="3099848" y="4605456"/>
            <a:ext cx="8108720" cy="923330"/>
          </a:xfrm>
          <a:prstGeom prst="rect">
            <a:avLst/>
          </a:prstGeom>
        </p:spPr>
        <p:txBody>
          <a:bodyPr wrap="square">
            <a:spAutoFit/>
          </a:bodyPr>
          <a:lstStyle/>
          <a:p>
            <a:r>
              <a:rPr lang="nl-NL" dirty="0"/>
              <a:t>zet actief in op ontmoeting en verbinding met nieuwe vormen van jeugdwerk. Creëer gelijkwaardige kansen en meer sociale integratie </a:t>
            </a:r>
            <a:r>
              <a:rPr lang="nl-NL" dirty="0" smtClean="0"/>
              <a:t/>
            </a:r>
            <a:br>
              <a:rPr lang="nl-NL" dirty="0" smtClean="0"/>
            </a:br>
            <a:r>
              <a:rPr lang="nl-NL" dirty="0" smtClean="0"/>
              <a:t>via </a:t>
            </a:r>
            <a:r>
              <a:rPr lang="nl-NL" dirty="0"/>
              <a:t>het jeugdwerk.</a:t>
            </a:r>
            <a:endParaRPr lang="nl-BE" dirty="0"/>
          </a:p>
        </p:txBody>
      </p:sp>
      <p:sp>
        <p:nvSpPr>
          <p:cNvPr id="8" name="Rechthoek 7"/>
          <p:cNvSpPr/>
          <p:nvPr/>
        </p:nvSpPr>
        <p:spPr>
          <a:xfrm>
            <a:off x="3171857" y="4160177"/>
            <a:ext cx="1846980" cy="400110"/>
          </a:xfrm>
          <a:prstGeom prst="rect">
            <a:avLst/>
          </a:prstGeom>
          <a:solidFill>
            <a:schemeClr val="bg1"/>
          </a:solidFill>
          <a:ln w="38100">
            <a:solidFill>
              <a:srgbClr val="F5CC17"/>
            </a:solidFill>
          </a:ln>
        </p:spPr>
        <p:txBody>
          <a:bodyPr wrap="none">
            <a:spAutoFit/>
          </a:bodyPr>
          <a:lstStyle/>
          <a:p>
            <a:r>
              <a:rPr lang="nl-NL" sz="2000" dirty="0" smtClean="0">
                <a:solidFill>
                  <a:srgbClr val="F5CC17"/>
                </a:solidFill>
                <a:latin typeface="Gilroy-ExtraBold" panose="00000900000000000000" pitchFamily="50" charset="0"/>
              </a:rPr>
              <a:t>Jeugdwerker,</a:t>
            </a:r>
            <a:endParaRPr lang="nl-NL" sz="2000" b="0" i="0" dirty="0">
              <a:solidFill>
                <a:srgbClr val="F5CC17"/>
              </a:solidFill>
              <a:effectLst/>
              <a:latin typeface="Gilroy-ExtraBold" panose="00000900000000000000" pitchFamily="50" charset="0"/>
            </a:endParaRPr>
          </a:p>
        </p:txBody>
      </p:sp>
      <p:sp>
        <p:nvSpPr>
          <p:cNvPr id="9" name="Rechthoek 8"/>
          <p:cNvSpPr/>
          <p:nvPr/>
        </p:nvSpPr>
        <p:spPr>
          <a:xfrm>
            <a:off x="3099848" y="6228020"/>
            <a:ext cx="6096000" cy="369332"/>
          </a:xfrm>
          <a:prstGeom prst="rect">
            <a:avLst/>
          </a:prstGeom>
        </p:spPr>
        <p:txBody>
          <a:bodyPr>
            <a:spAutoFit/>
          </a:bodyPr>
          <a:lstStyle/>
          <a:p>
            <a:r>
              <a:rPr lang="nl-NL" dirty="0"/>
              <a:t>investeer méér in alle vormen van jeugdwerk.</a:t>
            </a:r>
            <a:endParaRPr lang="nl-BE" dirty="0"/>
          </a:p>
        </p:txBody>
      </p:sp>
      <p:sp>
        <p:nvSpPr>
          <p:cNvPr id="10" name="Rechthoek 9"/>
          <p:cNvSpPr/>
          <p:nvPr/>
        </p:nvSpPr>
        <p:spPr>
          <a:xfrm>
            <a:off x="3171857" y="5746769"/>
            <a:ext cx="1885453" cy="400110"/>
          </a:xfrm>
          <a:prstGeom prst="rect">
            <a:avLst/>
          </a:prstGeom>
          <a:solidFill>
            <a:schemeClr val="bg1"/>
          </a:solidFill>
          <a:ln w="38100">
            <a:solidFill>
              <a:srgbClr val="F5CC17"/>
            </a:solidFill>
          </a:ln>
        </p:spPr>
        <p:txBody>
          <a:bodyPr wrap="none">
            <a:spAutoFit/>
          </a:bodyPr>
          <a:lstStyle/>
          <a:p>
            <a:r>
              <a:rPr lang="nl-NL" sz="2000" dirty="0" smtClean="0">
                <a:solidFill>
                  <a:srgbClr val="F5CC17"/>
                </a:solidFill>
                <a:latin typeface="Gilroy-ExtraBold" panose="00000900000000000000" pitchFamily="50" charset="0"/>
              </a:rPr>
              <a:t>Beleidsmaker,</a:t>
            </a:r>
            <a:endParaRPr lang="nl-NL" sz="2000" b="0" i="0" dirty="0">
              <a:solidFill>
                <a:srgbClr val="F5CC17"/>
              </a:solidFill>
              <a:effectLst/>
              <a:latin typeface="Gilroy-ExtraBold" panose="00000900000000000000" pitchFamily="50" charset="0"/>
            </a:endParaRPr>
          </a:p>
        </p:txBody>
      </p:sp>
      <p:sp>
        <p:nvSpPr>
          <p:cNvPr id="11" name="Tijdelijke aanduiding voor tekst 3"/>
          <p:cNvSpPr txBox="1">
            <a:spLocks/>
          </p:cNvSpPr>
          <p:nvPr/>
        </p:nvSpPr>
        <p:spPr>
          <a:xfrm>
            <a:off x="3171857" y="495530"/>
            <a:ext cx="4734938"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4"/>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5"/>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F5CC17"/>
                </a:solidFill>
                <a:effectLst/>
                <a:uLnTx/>
                <a:uFillTx/>
                <a:latin typeface="Gilroy ExtraBold" pitchFamily="2" charset="77"/>
                <a:ea typeface="+mn-ea"/>
                <a:cs typeface="+mn-cs"/>
              </a:rPr>
              <a:t>Kracht van DIVERSITEIT</a:t>
            </a:r>
            <a:endParaRPr kumimoji="0" lang="nl-BE" sz="2800" b="1" i="0" u="none" strike="noStrike" kern="1200" cap="none" spc="200" normalizeH="0" baseline="0" noProof="0" dirty="0">
              <a:ln>
                <a:noFill/>
              </a:ln>
              <a:solidFill>
                <a:srgbClr val="F5CC17"/>
              </a:solidFill>
              <a:effectLst/>
              <a:uLnTx/>
              <a:uFillTx/>
              <a:latin typeface="Gilroy ExtraBold" pitchFamily="2" charset="77"/>
              <a:ea typeface="+mn-ea"/>
              <a:cs typeface="+mn-cs"/>
            </a:endParaRPr>
          </a:p>
        </p:txBody>
      </p:sp>
    </p:spTree>
    <p:extLst>
      <p:ext uri="{BB962C8B-B14F-4D97-AF65-F5344CB8AC3E}">
        <p14:creationId xmlns:p14="http://schemas.microsoft.com/office/powerpoint/2010/main" val="632680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fbeelding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2115161"/>
            <a:ext cx="974986" cy="972247"/>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3497" y="1144241"/>
            <a:ext cx="3201099" cy="3026103"/>
          </a:xfrm>
          <a:prstGeom prst="rect">
            <a:avLst/>
          </a:prstGeom>
        </p:spPr>
      </p:pic>
      <p:sp>
        <p:nvSpPr>
          <p:cNvPr id="5" name="Tekstvak 4"/>
          <p:cNvSpPr txBox="1"/>
          <p:nvPr/>
        </p:nvSpPr>
        <p:spPr>
          <a:xfrm>
            <a:off x="1505214" y="1506405"/>
            <a:ext cx="4046157" cy="338554"/>
          </a:xfrm>
          <a:prstGeom prst="rect">
            <a:avLst/>
          </a:prstGeom>
          <a:solidFill>
            <a:srgbClr val="0078C1"/>
          </a:solidFill>
        </p:spPr>
        <p:txBody>
          <a:bodyPr wrap="square" rtlCol="0">
            <a:spAutoFit/>
          </a:bodyPr>
          <a:lstStyle/>
          <a:p>
            <a:r>
              <a:rPr lang="nl-BE" sz="1600" b="1" dirty="0">
                <a:solidFill>
                  <a:schemeClr val="bg1"/>
                </a:solidFill>
                <a:latin typeface="Gilroy ExtraBold" panose="00000900000000000000" pitchFamily="50" charset="0"/>
              </a:rPr>
              <a:t> </a:t>
            </a:r>
            <a:r>
              <a:rPr lang="nl-BE" sz="1600" b="1" dirty="0" smtClean="0">
                <a:solidFill>
                  <a:schemeClr val="bg1"/>
                </a:solidFill>
                <a:latin typeface="Gilroy ExtraBold" panose="00000900000000000000" pitchFamily="50" charset="0"/>
              </a:rPr>
              <a:t>  Vlaams Jeugdwerk ondersteunen</a:t>
            </a:r>
            <a:endParaRPr lang="nl-BE" sz="1600" b="1" dirty="0">
              <a:solidFill>
                <a:schemeClr val="bg1"/>
              </a:solidFill>
              <a:latin typeface="Gilroy ExtraBold" panose="00000900000000000000" pitchFamily="50" charset="0"/>
            </a:endParaRPr>
          </a:p>
        </p:txBody>
      </p:sp>
      <p:sp>
        <p:nvSpPr>
          <p:cNvPr id="7" name="Tekstvak 6"/>
          <p:cNvSpPr txBox="1"/>
          <p:nvPr/>
        </p:nvSpPr>
        <p:spPr>
          <a:xfrm>
            <a:off x="1493882" y="2480209"/>
            <a:ext cx="4061344" cy="338554"/>
          </a:xfrm>
          <a:prstGeom prst="rect">
            <a:avLst/>
          </a:prstGeom>
          <a:solidFill>
            <a:srgbClr val="0078C1"/>
          </a:solidFill>
        </p:spPr>
        <p:txBody>
          <a:bodyPr wrap="square" rtlCol="0">
            <a:spAutoFit/>
          </a:bodyPr>
          <a:lstStyle/>
          <a:p>
            <a:r>
              <a:rPr lang="nl-BE" sz="1600" b="1" dirty="0" smtClean="0">
                <a:solidFill>
                  <a:schemeClr val="bg1"/>
                </a:solidFill>
                <a:latin typeface="Gilroy ExtraBold" panose="00000900000000000000" pitchFamily="50" charset="0"/>
              </a:rPr>
              <a:t>   Vlaamse jeugdraad ondersteunen</a:t>
            </a:r>
            <a:endParaRPr lang="nl-BE" sz="1600" b="1" dirty="0">
              <a:solidFill>
                <a:schemeClr val="bg1"/>
              </a:solidFill>
              <a:latin typeface="Gilroy ExtraBold" panose="00000900000000000000" pitchFamily="50" charset="0"/>
            </a:endParaRPr>
          </a:p>
        </p:txBody>
      </p:sp>
      <p:sp>
        <p:nvSpPr>
          <p:cNvPr id="9" name="Tekstvak 8"/>
          <p:cNvSpPr txBox="1"/>
          <p:nvPr/>
        </p:nvSpPr>
        <p:spPr>
          <a:xfrm>
            <a:off x="1493882" y="3414035"/>
            <a:ext cx="4061344" cy="338554"/>
          </a:xfrm>
          <a:prstGeom prst="rect">
            <a:avLst/>
          </a:prstGeom>
          <a:solidFill>
            <a:srgbClr val="0078C1"/>
          </a:solidFill>
        </p:spPr>
        <p:txBody>
          <a:bodyPr wrap="square" rtlCol="0">
            <a:spAutoFit/>
          </a:bodyPr>
          <a:lstStyle/>
          <a:p>
            <a:r>
              <a:rPr lang="nl-BE" sz="1600" b="1" dirty="0" smtClean="0">
                <a:solidFill>
                  <a:schemeClr val="bg1"/>
                </a:solidFill>
                <a:latin typeface="Gilroy ExtraBold" panose="00000900000000000000" pitchFamily="50" charset="0"/>
              </a:rPr>
              <a:t>   </a:t>
            </a:r>
            <a:r>
              <a:rPr lang="nl-BE" sz="1600" b="1" dirty="0" err="1" smtClean="0">
                <a:solidFill>
                  <a:schemeClr val="bg1"/>
                </a:solidFill>
                <a:latin typeface="Gilroy ExtraBold" panose="00000900000000000000" pitchFamily="50" charset="0"/>
              </a:rPr>
              <a:t>Jeugdinfolandschap</a:t>
            </a:r>
            <a:r>
              <a:rPr lang="nl-BE" sz="1600" b="1" dirty="0" smtClean="0">
                <a:solidFill>
                  <a:schemeClr val="bg1"/>
                </a:solidFill>
                <a:latin typeface="Gilroy ExtraBold" panose="00000900000000000000" pitchFamily="50" charset="0"/>
              </a:rPr>
              <a:t> coördineren</a:t>
            </a:r>
            <a:endParaRPr lang="nl-BE" sz="1600" b="1" dirty="0">
              <a:solidFill>
                <a:schemeClr val="bg1"/>
              </a:solidFill>
              <a:latin typeface="Gilroy ExtraBold" panose="00000900000000000000" pitchFamily="50" charset="0"/>
            </a:endParaRPr>
          </a:p>
        </p:txBody>
      </p:sp>
      <p:cxnSp>
        <p:nvCxnSpPr>
          <p:cNvPr id="10" name="Rechte verbindingslijn met pijl 9"/>
          <p:cNvCxnSpPr>
            <a:stCxn id="3" idx="1"/>
            <a:endCxn id="5" idx="3"/>
          </p:cNvCxnSpPr>
          <p:nvPr/>
        </p:nvCxnSpPr>
        <p:spPr>
          <a:xfrm flipH="1" flipV="1">
            <a:off x="5551371" y="1675682"/>
            <a:ext cx="1442126" cy="981611"/>
          </a:xfrm>
          <a:prstGeom prst="straightConnector1">
            <a:avLst/>
          </a:prstGeom>
          <a:ln w="28575">
            <a:solidFill>
              <a:srgbClr val="0078C1"/>
            </a:solidFill>
            <a:tailEnd type="triangle"/>
          </a:ln>
        </p:spPr>
        <p:style>
          <a:lnRef idx="1">
            <a:schemeClr val="dk1"/>
          </a:lnRef>
          <a:fillRef idx="0">
            <a:schemeClr val="dk1"/>
          </a:fillRef>
          <a:effectRef idx="0">
            <a:schemeClr val="dk1"/>
          </a:effectRef>
          <a:fontRef idx="minor">
            <a:schemeClr val="tx1"/>
          </a:fontRef>
        </p:style>
      </p:cxnSp>
      <p:cxnSp>
        <p:nvCxnSpPr>
          <p:cNvPr id="11" name="Rechte verbindingslijn met pijl 10"/>
          <p:cNvCxnSpPr>
            <a:stCxn id="3" idx="1"/>
            <a:endCxn id="7" idx="3"/>
          </p:cNvCxnSpPr>
          <p:nvPr/>
        </p:nvCxnSpPr>
        <p:spPr>
          <a:xfrm flipH="1" flipV="1">
            <a:off x="5555226" y="2649486"/>
            <a:ext cx="1438271" cy="7807"/>
          </a:xfrm>
          <a:prstGeom prst="straightConnector1">
            <a:avLst/>
          </a:prstGeom>
          <a:ln w="28575">
            <a:solidFill>
              <a:srgbClr val="0078C1"/>
            </a:solidFill>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p:cNvCxnSpPr>
            <a:stCxn id="3" idx="1"/>
            <a:endCxn id="9" idx="3"/>
          </p:cNvCxnSpPr>
          <p:nvPr/>
        </p:nvCxnSpPr>
        <p:spPr>
          <a:xfrm flipH="1">
            <a:off x="5555226" y="2657293"/>
            <a:ext cx="1438271" cy="926019"/>
          </a:xfrm>
          <a:prstGeom prst="straightConnector1">
            <a:avLst/>
          </a:prstGeom>
          <a:ln w="28575">
            <a:solidFill>
              <a:srgbClr val="0078C1"/>
            </a:solidFill>
            <a:tailEnd type="triangle"/>
          </a:ln>
        </p:spPr>
        <p:style>
          <a:lnRef idx="1">
            <a:schemeClr val="dk1"/>
          </a:lnRef>
          <a:fillRef idx="0">
            <a:schemeClr val="dk1"/>
          </a:fillRef>
          <a:effectRef idx="0">
            <a:schemeClr val="dk1"/>
          </a:effectRef>
          <a:fontRef idx="minor">
            <a:schemeClr val="tx1"/>
          </a:fontRef>
        </p:style>
      </p:cxnSp>
      <p:sp>
        <p:nvSpPr>
          <p:cNvPr id="13" name="Titel 1"/>
          <p:cNvSpPr txBox="1">
            <a:spLocks/>
          </p:cNvSpPr>
          <p:nvPr/>
        </p:nvSpPr>
        <p:spPr>
          <a:xfrm>
            <a:off x="1430492" y="691309"/>
            <a:ext cx="4896544" cy="295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3200" dirty="0" smtClean="0">
                <a:solidFill>
                  <a:srgbClr val="0070C0"/>
                </a:solidFill>
                <a:latin typeface="Gilroy ExtraBold" panose="00000900000000000000" pitchFamily="50" charset="0"/>
              </a:rPr>
              <a:t>decretale opdrachten</a:t>
            </a:r>
            <a:endParaRPr lang="nl-BE" sz="3200" dirty="0">
              <a:solidFill>
                <a:srgbClr val="0070C0"/>
              </a:solidFill>
              <a:latin typeface="Gilroy ExtraBold" panose="00000900000000000000" pitchFamily="50" charset="0"/>
            </a:endParaRPr>
          </a:p>
        </p:txBody>
      </p:sp>
      <p:sp>
        <p:nvSpPr>
          <p:cNvPr id="14" name="Rechthoek 13"/>
          <p:cNvSpPr/>
          <p:nvPr/>
        </p:nvSpPr>
        <p:spPr>
          <a:xfrm>
            <a:off x="984214" y="454337"/>
            <a:ext cx="514885" cy="769441"/>
          </a:xfrm>
          <a:prstGeom prst="rect">
            <a:avLst/>
          </a:prstGeom>
        </p:spPr>
        <p:txBody>
          <a:bodyPr wrap="none">
            <a:spAutoFit/>
          </a:bodyPr>
          <a:lstStyle/>
          <a:p>
            <a:r>
              <a:rPr lang="nl-BE" sz="4400" b="1" dirty="0">
                <a:solidFill>
                  <a:srgbClr val="0070C0"/>
                </a:solidFill>
                <a:latin typeface="Gilroy ExtraBold" panose="00000900000000000000" pitchFamily="50" charset="0"/>
              </a:rPr>
              <a:t>3</a:t>
            </a:r>
            <a:endParaRPr lang="nl-BE" sz="4400" b="1" dirty="0">
              <a:latin typeface="Gilroy ExtraBold" panose="00000900000000000000" pitchFamily="50" charset="0"/>
            </a:endParaRPr>
          </a:p>
        </p:txBody>
      </p:sp>
      <p:sp>
        <p:nvSpPr>
          <p:cNvPr id="15" name="Titel 1"/>
          <p:cNvSpPr txBox="1">
            <a:spLocks/>
          </p:cNvSpPr>
          <p:nvPr/>
        </p:nvSpPr>
        <p:spPr>
          <a:xfrm>
            <a:off x="1430492" y="4500267"/>
            <a:ext cx="4896544" cy="295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3200" dirty="0" smtClean="0">
                <a:solidFill>
                  <a:srgbClr val="0070C0"/>
                </a:solidFill>
                <a:latin typeface="Gilroy ExtraBold" panose="00000900000000000000" pitchFamily="50" charset="0"/>
              </a:rPr>
              <a:t>kerndoelen</a:t>
            </a:r>
            <a:endParaRPr lang="nl-BE" sz="3200" dirty="0">
              <a:solidFill>
                <a:srgbClr val="0070C0"/>
              </a:solidFill>
              <a:latin typeface="Gilroy ExtraBold" panose="00000900000000000000" pitchFamily="50" charset="0"/>
            </a:endParaRPr>
          </a:p>
        </p:txBody>
      </p:sp>
      <p:sp>
        <p:nvSpPr>
          <p:cNvPr id="16" name="Rechthoek 15"/>
          <p:cNvSpPr/>
          <p:nvPr/>
        </p:nvSpPr>
        <p:spPr>
          <a:xfrm>
            <a:off x="942380" y="4242348"/>
            <a:ext cx="514885" cy="769441"/>
          </a:xfrm>
          <a:prstGeom prst="rect">
            <a:avLst/>
          </a:prstGeom>
        </p:spPr>
        <p:txBody>
          <a:bodyPr wrap="none">
            <a:spAutoFit/>
          </a:bodyPr>
          <a:lstStyle/>
          <a:p>
            <a:r>
              <a:rPr lang="nl-BE" sz="4400" b="1" dirty="0" smtClean="0">
                <a:solidFill>
                  <a:srgbClr val="0070C0"/>
                </a:solidFill>
                <a:latin typeface="Gilroy ExtraBold" panose="00000900000000000000" pitchFamily="50" charset="0"/>
              </a:rPr>
              <a:t>4</a:t>
            </a:r>
            <a:endParaRPr lang="nl-BE" sz="4400" b="1" dirty="0">
              <a:latin typeface="Gilroy ExtraBold" panose="00000900000000000000" pitchFamily="50" charset="0"/>
            </a:endParaRPr>
          </a:p>
        </p:txBody>
      </p:sp>
      <p:grpSp>
        <p:nvGrpSpPr>
          <p:cNvPr id="17" name="Groep 16"/>
          <p:cNvGrpSpPr/>
          <p:nvPr/>
        </p:nvGrpSpPr>
        <p:grpSpPr>
          <a:xfrm>
            <a:off x="1098806" y="5338416"/>
            <a:ext cx="2222043" cy="873641"/>
            <a:chOff x="610418" y="5329622"/>
            <a:chExt cx="1800000" cy="873641"/>
          </a:xfrm>
        </p:grpSpPr>
        <p:sp>
          <p:nvSpPr>
            <p:cNvPr id="18" name="Rechthoek 17"/>
            <p:cNvSpPr/>
            <p:nvPr/>
          </p:nvSpPr>
          <p:spPr>
            <a:xfrm>
              <a:off x="610418" y="5329622"/>
              <a:ext cx="1800000" cy="5986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dirty="0" smtClean="0">
                  <a:solidFill>
                    <a:schemeClr val="bg1"/>
                  </a:solidFill>
                  <a:latin typeface="Gilroy ExtraBold" panose="00000900000000000000" pitchFamily="50" charset="0"/>
                </a:rPr>
                <a:t>Exit</a:t>
              </a:r>
            </a:p>
            <a:p>
              <a:pPr algn="ctr"/>
              <a:r>
                <a:rPr lang="nl-BE" sz="1200" b="1" dirty="0" smtClean="0">
                  <a:solidFill>
                    <a:schemeClr val="bg1"/>
                  </a:solidFill>
                  <a:latin typeface="Gilroy ExtraBold" panose="00000900000000000000" pitchFamily="50" charset="0"/>
                </a:rPr>
                <a:t>KINDERARMOEDE </a:t>
              </a:r>
            </a:p>
          </p:txBody>
        </p:sp>
        <p:sp>
          <p:nvSpPr>
            <p:cNvPr id="19" name="Tekstvak 18"/>
            <p:cNvSpPr txBox="1"/>
            <p:nvPr/>
          </p:nvSpPr>
          <p:spPr>
            <a:xfrm>
              <a:off x="862346" y="5895486"/>
              <a:ext cx="1296144" cy="307777"/>
            </a:xfrm>
            <a:prstGeom prst="rect">
              <a:avLst/>
            </a:prstGeom>
            <a:noFill/>
          </p:spPr>
          <p:txBody>
            <a:bodyPr wrap="square" rtlCol="0">
              <a:spAutoFit/>
            </a:bodyPr>
            <a:lstStyle/>
            <a:p>
              <a:pPr algn="ctr"/>
              <a:r>
                <a:rPr lang="nl-BE" sz="1400" dirty="0" smtClean="0">
                  <a:solidFill>
                    <a:srgbClr val="0070C0"/>
                  </a:solidFill>
                  <a:latin typeface="Gilroy Light" panose="00000400000000000000" pitchFamily="50" charset="0"/>
                </a:rPr>
                <a:t>project</a:t>
              </a:r>
              <a:endParaRPr lang="nl-BE" sz="1400" dirty="0">
                <a:solidFill>
                  <a:srgbClr val="0070C0"/>
                </a:solidFill>
                <a:latin typeface="Gilroy Light" panose="00000400000000000000" pitchFamily="50" charset="0"/>
              </a:endParaRPr>
            </a:p>
          </p:txBody>
        </p:sp>
      </p:grpSp>
      <p:grpSp>
        <p:nvGrpSpPr>
          <p:cNvPr id="21" name="Groep 20"/>
          <p:cNvGrpSpPr/>
          <p:nvPr/>
        </p:nvGrpSpPr>
        <p:grpSpPr>
          <a:xfrm>
            <a:off x="3642901" y="5338416"/>
            <a:ext cx="2222042" cy="873641"/>
            <a:chOff x="2548015" y="4737510"/>
            <a:chExt cx="1800000" cy="873641"/>
          </a:xfrm>
        </p:grpSpPr>
        <p:sp>
          <p:nvSpPr>
            <p:cNvPr id="23" name="Rechthoek 22"/>
            <p:cNvSpPr/>
            <p:nvPr/>
          </p:nvSpPr>
          <p:spPr>
            <a:xfrm>
              <a:off x="2548015" y="4737510"/>
              <a:ext cx="1800000" cy="5986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dirty="0">
                  <a:solidFill>
                    <a:schemeClr val="bg1"/>
                  </a:solidFill>
                  <a:latin typeface="Gilroy ExtraBold" panose="00000900000000000000" pitchFamily="50" charset="0"/>
                </a:rPr>
                <a:t>Duurzaam en </a:t>
              </a:r>
              <a:r>
                <a:rPr lang="nl-BE" sz="1200" b="1" dirty="0" smtClean="0">
                  <a:solidFill>
                    <a:schemeClr val="bg1"/>
                  </a:solidFill>
                  <a:latin typeface="Gilroy ExtraBold" panose="00000900000000000000" pitchFamily="50" charset="0"/>
                </a:rPr>
                <a:t>kwaliteitsvol</a:t>
              </a:r>
              <a:br>
                <a:rPr lang="nl-BE" sz="1200" b="1" dirty="0" smtClean="0">
                  <a:solidFill>
                    <a:schemeClr val="bg1"/>
                  </a:solidFill>
                  <a:latin typeface="Gilroy ExtraBold" panose="00000900000000000000" pitchFamily="50" charset="0"/>
                </a:rPr>
              </a:br>
              <a:r>
                <a:rPr lang="nl-BE" sz="1200" b="1" dirty="0" smtClean="0">
                  <a:solidFill>
                    <a:schemeClr val="bg1"/>
                  </a:solidFill>
                  <a:latin typeface="Gilroy ExtraBold" panose="00000900000000000000" pitchFamily="50" charset="0"/>
                </a:rPr>
                <a:t>WERK</a:t>
              </a:r>
              <a:endParaRPr lang="nl-BE" sz="1200" b="1" dirty="0">
                <a:solidFill>
                  <a:schemeClr val="bg1"/>
                </a:solidFill>
                <a:latin typeface="Gilroy ExtraBold" panose="00000900000000000000" pitchFamily="50" charset="0"/>
              </a:endParaRPr>
            </a:p>
          </p:txBody>
        </p:sp>
        <p:sp>
          <p:nvSpPr>
            <p:cNvPr id="24" name="Tekstvak 23"/>
            <p:cNvSpPr txBox="1"/>
            <p:nvPr/>
          </p:nvSpPr>
          <p:spPr>
            <a:xfrm>
              <a:off x="2799943" y="5303374"/>
              <a:ext cx="1296144" cy="307777"/>
            </a:xfrm>
            <a:prstGeom prst="rect">
              <a:avLst/>
            </a:prstGeom>
            <a:noFill/>
          </p:spPr>
          <p:txBody>
            <a:bodyPr wrap="square" rtlCol="0">
              <a:spAutoFit/>
            </a:bodyPr>
            <a:lstStyle/>
            <a:p>
              <a:pPr algn="ctr"/>
              <a:r>
                <a:rPr lang="nl-BE" sz="1400" b="1" dirty="0" smtClean="0">
                  <a:solidFill>
                    <a:srgbClr val="0070C0"/>
                  </a:solidFill>
                  <a:latin typeface="Gilroy Light" panose="00000400000000000000" pitchFamily="50" charset="0"/>
                </a:rPr>
                <a:t>project</a:t>
              </a:r>
              <a:endParaRPr lang="nl-BE" sz="1400" b="1" dirty="0">
                <a:solidFill>
                  <a:srgbClr val="0070C0"/>
                </a:solidFill>
                <a:latin typeface="Gilroy Light" panose="00000400000000000000" pitchFamily="50" charset="0"/>
              </a:endParaRPr>
            </a:p>
          </p:txBody>
        </p:sp>
      </p:grpSp>
      <p:grpSp>
        <p:nvGrpSpPr>
          <p:cNvPr id="25" name="Groep 24"/>
          <p:cNvGrpSpPr/>
          <p:nvPr/>
        </p:nvGrpSpPr>
        <p:grpSpPr>
          <a:xfrm>
            <a:off x="6186998" y="5334980"/>
            <a:ext cx="2222042" cy="880512"/>
            <a:chOff x="4645352" y="4730639"/>
            <a:chExt cx="1800000" cy="880512"/>
          </a:xfrm>
        </p:grpSpPr>
        <p:sp>
          <p:nvSpPr>
            <p:cNvPr id="27" name="Rechthoek 26"/>
            <p:cNvSpPr/>
            <p:nvPr/>
          </p:nvSpPr>
          <p:spPr>
            <a:xfrm>
              <a:off x="4645352" y="4730639"/>
              <a:ext cx="1800000" cy="5986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dirty="0" smtClean="0">
                  <a:solidFill>
                    <a:schemeClr val="bg1"/>
                  </a:solidFill>
                  <a:latin typeface="Gilroy ExtraBold" panose="00000900000000000000" pitchFamily="50" charset="0"/>
                </a:rPr>
                <a:t>Meer jeugdgericht RUIMTES</a:t>
              </a:r>
              <a:endParaRPr lang="nl-BE" sz="1200" b="1" dirty="0">
                <a:solidFill>
                  <a:schemeClr val="bg1"/>
                </a:solidFill>
                <a:latin typeface="Gilroy ExtraBold" panose="00000900000000000000" pitchFamily="50" charset="0"/>
              </a:endParaRPr>
            </a:p>
          </p:txBody>
        </p:sp>
        <p:sp>
          <p:nvSpPr>
            <p:cNvPr id="28" name="Tekstvak 27"/>
            <p:cNvSpPr txBox="1"/>
            <p:nvPr/>
          </p:nvSpPr>
          <p:spPr>
            <a:xfrm>
              <a:off x="4897280" y="5303374"/>
              <a:ext cx="1296144" cy="307777"/>
            </a:xfrm>
            <a:prstGeom prst="rect">
              <a:avLst/>
            </a:prstGeom>
            <a:noFill/>
          </p:spPr>
          <p:txBody>
            <a:bodyPr wrap="square" rtlCol="0">
              <a:spAutoFit/>
            </a:bodyPr>
            <a:lstStyle/>
            <a:p>
              <a:pPr algn="ctr"/>
              <a:r>
                <a:rPr lang="nl-BE" sz="1400" dirty="0" smtClean="0">
                  <a:solidFill>
                    <a:srgbClr val="0070C0"/>
                  </a:solidFill>
                  <a:latin typeface="Gilroy Light" panose="00000400000000000000" pitchFamily="50" charset="0"/>
                </a:rPr>
                <a:t>project</a:t>
              </a:r>
              <a:endParaRPr lang="nl-BE" sz="1400" dirty="0">
                <a:solidFill>
                  <a:srgbClr val="0070C0"/>
                </a:solidFill>
                <a:latin typeface="Gilroy Light" panose="00000400000000000000" pitchFamily="50" charset="0"/>
              </a:endParaRPr>
            </a:p>
          </p:txBody>
        </p:sp>
      </p:grpSp>
      <p:grpSp>
        <p:nvGrpSpPr>
          <p:cNvPr id="29" name="Groep 28"/>
          <p:cNvGrpSpPr/>
          <p:nvPr/>
        </p:nvGrpSpPr>
        <p:grpSpPr>
          <a:xfrm>
            <a:off x="8731090" y="5334211"/>
            <a:ext cx="2222042" cy="882050"/>
            <a:chOff x="6660432" y="4729101"/>
            <a:chExt cx="1800000" cy="882050"/>
          </a:xfrm>
        </p:grpSpPr>
        <p:sp>
          <p:nvSpPr>
            <p:cNvPr id="31" name="Rechthoek 30"/>
            <p:cNvSpPr/>
            <p:nvPr/>
          </p:nvSpPr>
          <p:spPr>
            <a:xfrm>
              <a:off x="6660432" y="4729101"/>
              <a:ext cx="1800000" cy="5986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b="1" dirty="0" smtClean="0">
                  <a:solidFill>
                    <a:schemeClr val="bg1"/>
                  </a:solidFill>
                  <a:latin typeface="Gilroy ExtraBold" panose="00000900000000000000" pitchFamily="50" charset="0"/>
                </a:rPr>
                <a:t>Betere </a:t>
              </a:r>
              <a:r>
                <a:rPr lang="nl-BE" sz="1200" b="1" dirty="0" err="1" smtClean="0">
                  <a:solidFill>
                    <a:schemeClr val="bg1"/>
                  </a:solidFill>
                  <a:latin typeface="Gilroy ExtraBold" panose="00000900000000000000" pitchFamily="50" charset="0"/>
                </a:rPr>
                <a:t>LEER-omgevingen</a:t>
              </a:r>
              <a:endParaRPr lang="nl-BE" sz="1200" b="1" dirty="0">
                <a:solidFill>
                  <a:schemeClr val="bg1"/>
                </a:solidFill>
                <a:latin typeface="Gilroy ExtraBold" panose="00000900000000000000" pitchFamily="50" charset="0"/>
              </a:endParaRPr>
            </a:p>
          </p:txBody>
        </p:sp>
        <p:sp>
          <p:nvSpPr>
            <p:cNvPr id="32" name="Tekstvak 31"/>
            <p:cNvSpPr txBox="1"/>
            <p:nvPr/>
          </p:nvSpPr>
          <p:spPr>
            <a:xfrm>
              <a:off x="6911019" y="5303374"/>
              <a:ext cx="1296144" cy="307777"/>
            </a:xfrm>
            <a:prstGeom prst="rect">
              <a:avLst/>
            </a:prstGeom>
            <a:noFill/>
          </p:spPr>
          <p:txBody>
            <a:bodyPr wrap="square" rtlCol="0">
              <a:spAutoFit/>
            </a:bodyPr>
            <a:lstStyle/>
            <a:p>
              <a:pPr algn="ctr"/>
              <a:r>
                <a:rPr lang="nl-BE" sz="1400" dirty="0" smtClean="0">
                  <a:solidFill>
                    <a:srgbClr val="0070C0"/>
                  </a:solidFill>
                  <a:latin typeface="Gilroy Light" panose="00000400000000000000" pitchFamily="50" charset="0"/>
                </a:rPr>
                <a:t>project</a:t>
              </a:r>
              <a:endParaRPr lang="nl-BE" sz="1400" dirty="0">
                <a:solidFill>
                  <a:srgbClr val="0070C0"/>
                </a:solidFill>
                <a:latin typeface="Gilroy Light" panose="00000400000000000000" pitchFamily="50" charset="0"/>
              </a:endParaRPr>
            </a:p>
          </p:txBody>
        </p:sp>
      </p:grpSp>
      <p:pic>
        <p:nvPicPr>
          <p:cNvPr id="33" name="Afbeelding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4342" y="4989374"/>
            <a:ext cx="250970" cy="278912"/>
          </a:xfrm>
          <a:prstGeom prst="rect">
            <a:avLst/>
          </a:prstGeom>
        </p:spPr>
      </p:pic>
      <p:pic>
        <p:nvPicPr>
          <p:cNvPr id="34" name="Afbeelding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4954" y="4987305"/>
            <a:ext cx="250970" cy="278912"/>
          </a:xfrm>
          <a:prstGeom prst="rect">
            <a:avLst/>
          </a:prstGeom>
        </p:spPr>
      </p:pic>
      <p:pic>
        <p:nvPicPr>
          <p:cNvPr id="35" name="Afbeelding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1704" y="4987305"/>
            <a:ext cx="250970" cy="278912"/>
          </a:xfrm>
          <a:prstGeom prst="rect">
            <a:avLst/>
          </a:prstGeom>
        </p:spPr>
      </p:pic>
      <p:pic>
        <p:nvPicPr>
          <p:cNvPr id="36" name="Afbeelding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4972" y="4987305"/>
            <a:ext cx="250970" cy="278912"/>
          </a:xfrm>
          <a:prstGeom prst="rect">
            <a:avLst/>
          </a:prstGeom>
        </p:spPr>
      </p:pic>
      <p:pic>
        <p:nvPicPr>
          <p:cNvPr id="46" name="Afbeelding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1128260"/>
            <a:ext cx="974986" cy="972247"/>
          </a:xfrm>
          <a:prstGeom prst="rect">
            <a:avLst/>
          </a:prstGeom>
        </p:spPr>
      </p:pic>
      <p:pic>
        <p:nvPicPr>
          <p:cNvPr id="40" name="Afbeelding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9342" y="1405625"/>
            <a:ext cx="441252" cy="441252"/>
          </a:xfrm>
          <a:prstGeom prst="rect">
            <a:avLst/>
          </a:prstGeom>
        </p:spPr>
      </p:pic>
      <p:pic>
        <p:nvPicPr>
          <p:cNvPr id="41" name="Afbeelding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830" y="2401551"/>
            <a:ext cx="388276" cy="453419"/>
          </a:xfrm>
          <a:prstGeom prst="rect">
            <a:avLst/>
          </a:prstGeom>
        </p:spPr>
      </p:pic>
      <p:pic>
        <p:nvPicPr>
          <p:cNvPr id="43" name="Afbeelding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5" y="3050936"/>
            <a:ext cx="974986" cy="972247"/>
          </a:xfrm>
          <a:prstGeom prst="rect">
            <a:avLst/>
          </a:prstGeom>
        </p:spPr>
      </p:pic>
      <p:pic>
        <p:nvPicPr>
          <p:cNvPr id="4" name="Afbeelding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214" y="3346485"/>
            <a:ext cx="517905" cy="442759"/>
          </a:xfrm>
          <a:prstGeom prst="rect">
            <a:avLst/>
          </a:prstGeom>
        </p:spPr>
      </p:pic>
    </p:spTree>
    <p:extLst>
      <p:ext uri="{BB962C8B-B14F-4D97-AF65-F5344CB8AC3E}">
        <p14:creationId xmlns:p14="http://schemas.microsoft.com/office/powerpoint/2010/main" val="259595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1+#ppt_w/2"/>
                                          </p:val>
                                        </p:tav>
                                        <p:tav tm="100000">
                                          <p:val>
                                            <p:strVal val="#ppt_x"/>
                                          </p:val>
                                        </p:tav>
                                      </p:tavLst>
                                    </p:anim>
                                    <p:anim calcmode="lin" valueType="num">
                                      <p:cBhvr additive="base">
                                        <p:cTn id="40" dur="5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1+#ppt_w/2"/>
                                          </p:val>
                                        </p:tav>
                                        <p:tav tm="100000">
                                          <p:val>
                                            <p:strVal val="#ppt_x"/>
                                          </p:val>
                                        </p:tav>
                                      </p:tavLst>
                                    </p:anim>
                                    <p:anim calcmode="lin" valueType="num">
                                      <p:cBhvr additive="base">
                                        <p:cTn id="44" dur="500" fill="hold"/>
                                        <p:tgtEl>
                                          <p:spTgt spid="42"/>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additive="base">
                                        <p:cTn id="47" dur="500" fill="hold"/>
                                        <p:tgtEl>
                                          <p:spTgt spid="43"/>
                                        </p:tgtEl>
                                        <p:attrNameLst>
                                          <p:attrName>ppt_x</p:attrName>
                                        </p:attrNameLst>
                                      </p:cBhvr>
                                      <p:tavLst>
                                        <p:tav tm="0">
                                          <p:val>
                                            <p:strVal val="1+#ppt_w/2"/>
                                          </p:val>
                                        </p:tav>
                                        <p:tav tm="100000">
                                          <p:val>
                                            <p:strVal val="#ppt_x"/>
                                          </p:val>
                                        </p:tav>
                                      </p:tavLst>
                                    </p:anim>
                                    <p:anim calcmode="lin" valueType="num">
                                      <p:cBhvr additive="base">
                                        <p:cTn id="4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ppt_x"/>
                                          </p:val>
                                        </p:tav>
                                        <p:tav tm="100000">
                                          <p:val>
                                            <p:strVal val="#ppt_x"/>
                                          </p:val>
                                        </p:tav>
                                      </p:tavLst>
                                    </p:anim>
                                    <p:anim calcmode="lin" valueType="num">
                                      <p:cBhvr additive="base">
                                        <p:cTn id="9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221" y="4787478"/>
            <a:ext cx="1464339" cy="1464339"/>
          </a:xfrm>
          <a:prstGeom prst="rect">
            <a:avLst/>
          </a:prstGeom>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1" y="607827"/>
            <a:ext cx="2014721" cy="2677157"/>
          </a:xfrm>
          <a:prstGeom prst="rect">
            <a:avLst/>
          </a:prstGeom>
        </p:spPr>
      </p:pic>
      <p:sp>
        <p:nvSpPr>
          <p:cNvPr id="6" name="Rechthoek 5"/>
          <p:cNvSpPr/>
          <p:nvPr/>
        </p:nvSpPr>
        <p:spPr>
          <a:xfrm>
            <a:off x="3171857" y="1100260"/>
            <a:ext cx="6524543" cy="400110"/>
          </a:xfrm>
          <a:prstGeom prst="rect">
            <a:avLst/>
          </a:prstGeom>
          <a:solidFill>
            <a:srgbClr val="3061AB"/>
          </a:solidFill>
        </p:spPr>
        <p:txBody>
          <a:bodyPr wrap="none">
            <a:spAutoFit/>
          </a:bodyPr>
          <a:lstStyle/>
          <a:p>
            <a:r>
              <a:rPr lang="nl-NL" sz="2000" dirty="0">
                <a:solidFill>
                  <a:schemeClr val="bg1"/>
                </a:solidFill>
                <a:latin typeface="Gilroy-ExtraBold" panose="00000900000000000000" pitchFamily="50" charset="0"/>
              </a:rPr>
              <a:t>Druk op de relatie tussen overheid, markt en burgers</a:t>
            </a:r>
            <a:endParaRPr lang="nl-NL" sz="2000" b="0" i="0" dirty="0">
              <a:solidFill>
                <a:schemeClr val="bg1"/>
              </a:solidFill>
              <a:effectLst/>
              <a:latin typeface="Gilroy-ExtraBold" panose="00000900000000000000" pitchFamily="50" charset="0"/>
            </a:endParaRPr>
          </a:p>
        </p:txBody>
      </p:sp>
      <p:sp>
        <p:nvSpPr>
          <p:cNvPr id="7" name="Rechthoek 6"/>
          <p:cNvSpPr/>
          <p:nvPr/>
        </p:nvSpPr>
        <p:spPr>
          <a:xfrm>
            <a:off x="3099848" y="1591632"/>
            <a:ext cx="7820688" cy="1477328"/>
          </a:xfrm>
          <a:prstGeom prst="rect">
            <a:avLst/>
          </a:prstGeom>
        </p:spPr>
        <p:txBody>
          <a:bodyPr wrap="square">
            <a:spAutoFit/>
          </a:bodyPr>
          <a:lstStyle/>
          <a:p>
            <a:r>
              <a:rPr lang="nl-NL" dirty="0">
                <a:solidFill>
                  <a:srgbClr val="000000"/>
                </a:solidFill>
                <a:latin typeface="Trebuchet MS" panose="020B0603020202020204" pitchFamily="34" charset="0"/>
              </a:rPr>
              <a:t>De relatie met de overheid, de markt, de burgers en haar verenigingen is de laatste jaren sterk gewijzigd. Crisisperiodes zorgen voor een overheid die bespaart en herstructureert. We worden beïnvloed door de marktwerking waar harde cijfers en efficiëntie centraal staan. En burgers zoeken naar nieuwe manieren om hun stem te laten horen.</a:t>
            </a:r>
            <a:endParaRPr lang="nl-BE" dirty="0"/>
          </a:p>
        </p:txBody>
      </p:sp>
      <p:sp>
        <p:nvSpPr>
          <p:cNvPr id="8" name="Rechthoek 7"/>
          <p:cNvSpPr/>
          <p:nvPr/>
        </p:nvSpPr>
        <p:spPr>
          <a:xfrm>
            <a:off x="3099848" y="3764235"/>
            <a:ext cx="7820688" cy="1200329"/>
          </a:xfrm>
          <a:prstGeom prst="rect">
            <a:avLst/>
          </a:prstGeom>
        </p:spPr>
        <p:txBody>
          <a:bodyPr wrap="square">
            <a:spAutoFit/>
          </a:bodyPr>
          <a:lstStyle/>
          <a:p>
            <a:r>
              <a:rPr lang="nl-NL" dirty="0">
                <a:solidFill>
                  <a:srgbClr val="000000"/>
                </a:solidFill>
                <a:latin typeface="Trebuchet MS" panose="020B0603020202020204" pitchFamily="34" charset="0"/>
              </a:rPr>
              <a:t>durf terug de </a:t>
            </a:r>
            <a:r>
              <a:rPr lang="nl-NL" b="1" dirty="0">
                <a:solidFill>
                  <a:srgbClr val="000000"/>
                </a:solidFill>
                <a:latin typeface="Trebuchet MS" panose="020B0603020202020204" pitchFamily="34" charset="0"/>
              </a:rPr>
              <a:t>maatschappelijke politiserende rol </a:t>
            </a:r>
            <a:r>
              <a:rPr lang="nl-NL" dirty="0">
                <a:solidFill>
                  <a:srgbClr val="000000"/>
                </a:solidFill>
                <a:latin typeface="Trebuchet MS" panose="020B0603020202020204" pitchFamily="34" charset="0"/>
              </a:rPr>
              <a:t>expliciet op te nemen, maak plaats voor verschillende meningen en zet dingen in beweging. Je doel is niet je eigen organisatie in stand te houden, maar wel om kinderen en jongeren te versterken.</a:t>
            </a:r>
            <a:endParaRPr lang="nl-BE" dirty="0"/>
          </a:p>
        </p:txBody>
      </p:sp>
      <p:sp>
        <p:nvSpPr>
          <p:cNvPr id="9" name="Rechthoek 8"/>
          <p:cNvSpPr/>
          <p:nvPr/>
        </p:nvSpPr>
        <p:spPr>
          <a:xfrm>
            <a:off x="3171857" y="3318956"/>
            <a:ext cx="1846980" cy="400110"/>
          </a:xfrm>
          <a:prstGeom prst="rect">
            <a:avLst/>
          </a:prstGeom>
          <a:solidFill>
            <a:schemeClr val="bg1"/>
          </a:solidFill>
          <a:ln w="38100">
            <a:solidFill>
              <a:srgbClr val="3061AB"/>
            </a:solidFill>
          </a:ln>
        </p:spPr>
        <p:txBody>
          <a:bodyPr wrap="none">
            <a:spAutoFit/>
          </a:bodyPr>
          <a:lstStyle/>
          <a:p>
            <a:r>
              <a:rPr lang="nl-NL" sz="2000" dirty="0" smtClean="0">
                <a:solidFill>
                  <a:srgbClr val="3061AB"/>
                </a:solidFill>
                <a:latin typeface="Gilroy-ExtraBold" panose="00000900000000000000" pitchFamily="50" charset="0"/>
              </a:rPr>
              <a:t>Jeugdwerker,</a:t>
            </a:r>
            <a:endParaRPr lang="nl-NL" sz="2000" b="0" i="0" dirty="0">
              <a:solidFill>
                <a:srgbClr val="3061AB"/>
              </a:solidFill>
              <a:effectLst/>
              <a:latin typeface="Gilroy-ExtraBold" panose="00000900000000000000" pitchFamily="50" charset="0"/>
            </a:endParaRPr>
          </a:p>
        </p:txBody>
      </p:sp>
      <p:sp>
        <p:nvSpPr>
          <p:cNvPr id="10" name="Rechthoek 9"/>
          <p:cNvSpPr/>
          <p:nvPr/>
        </p:nvSpPr>
        <p:spPr>
          <a:xfrm>
            <a:off x="3099848" y="6000899"/>
            <a:ext cx="6096000" cy="369332"/>
          </a:xfrm>
          <a:prstGeom prst="rect">
            <a:avLst/>
          </a:prstGeom>
        </p:spPr>
        <p:txBody>
          <a:bodyPr>
            <a:spAutoFit/>
          </a:bodyPr>
          <a:lstStyle/>
          <a:p>
            <a:r>
              <a:rPr lang="nl-NL" dirty="0">
                <a:solidFill>
                  <a:srgbClr val="000000"/>
                </a:solidFill>
                <a:latin typeface="Trebuchet MS" panose="020B0603020202020204" pitchFamily="34" charset="0"/>
              </a:rPr>
              <a:t> </a:t>
            </a:r>
            <a:r>
              <a:rPr lang="nl-NL" b="1" dirty="0">
                <a:solidFill>
                  <a:srgbClr val="000000"/>
                </a:solidFill>
                <a:latin typeface="Trebuchet MS" panose="020B0603020202020204" pitchFamily="34" charset="0"/>
              </a:rPr>
              <a:t>praat mét kinderen </a:t>
            </a:r>
            <a:r>
              <a:rPr lang="nl-NL" dirty="0">
                <a:solidFill>
                  <a:srgbClr val="000000"/>
                </a:solidFill>
                <a:latin typeface="Trebuchet MS" panose="020B0603020202020204" pitchFamily="34" charset="0"/>
              </a:rPr>
              <a:t>en jongeren niet over hen.  </a:t>
            </a:r>
            <a:endParaRPr lang="nl-BE" dirty="0"/>
          </a:p>
        </p:txBody>
      </p:sp>
      <p:sp>
        <p:nvSpPr>
          <p:cNvPr id="11" name="Rechthoek 10"/>
          <p:cNvSpPr/>
          <p:nvPr/>
        </p:nvSpPr>
        <p:spPr>
          <a:xfrm>
            <a:off x="3171857" y="5519648"/>
            <a:ext cx="1885453" cy="400110"/>
          </a:xfrm>
          <a:prstGeom prst="rect">
            <a:avLst/>
          </a:prstGeom>
          <a:solidFill>
            <a:schemeClr val="bg1"/>
          </a:solidFill>
          <a:ln w="38100">
            <a:solidFill>
              <a:srgbClr val="3061AB"/>
            </a:solidFill>
          </a:ln>
        </p:spPr>
        <p:txBody>
          <a:bodyPr wrap="none">
            <a:spAutoFit/>
          </a:bodyPr>
          <a:lstStyle/>
          <a:p>
            <a:r>
              <a:rPr lang="nl-NL" sz="2000" dirty="0" smtClean="0">
                <a:solidFill>
                  <a:srgbClr val="3061AB"/>
                </a:solidFill>
                <a:latin typeface="Gilroy-ExtraBold" panose="00000900000000000000" pitchFamily="50" charset="0"/>
              </a:rPr>
              <a:t>Beleidsmaker,</a:t>
            </a:r>
            <a:endParaRPr lang="nl-NL" sz="2000" b="0" i="0" dirty="0">
              <a:solidFill>
                <a:srgbClr val="3061AB"/>
              </a:solidFill>
              <a:effectLst/>
              <a:latin typeface="Gilroy-ExtraBold" panose="00000900000000000000" pitchFamily="50" charset="0"/>
            </a:endParaRPr>
          </a:p>
        </p:txBody>
      </p:sp>
      <p:sp>
        <p:nvSpPr>
          <p:cNvPr id="18" name="Tijdelijke aanduiding voor tekst 3"/>
          <p:cNvSpPr txBox="1">
            <a:spLocks/>
          </p:cNvSpPr>
          <p:nvPr/>
        </p:nvSpPr>
        <p:spPr>
          <a:xfrm>
            <a:off x="3165164" y="496646"/>
            <a:ext cx="5699644" cy="603614"/>
          </a:xfrm>
          <a:prstGeom prst="rect">
            <a:avLst/>
          </a:prstGeom>
          <a:solidFill>
            <a:schemeClr val="bg1"/>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4"/>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5"/>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BE" sz="2800" b="1" i="0" u="none" strike="noStrike" kern="1200" cap="none" spc="200" normalizeH="0" baseline="0" noProof="0" dirty="0" smtClean="0">
                <a:ln>
                  <a:noFill/>
                </a:ln>
                <a:solidFill>
                  <a:srgbClr val="3061AB"/>
                </a:solidFill>
                <a:effectLst/>
                <a:uLnTx/>
                <a:uFillTx/>
                <a:latin typeface="Gilroy ExtraBold" pitchFamily="2" charset="77"/>
                <a:ea typeface="+mn-ea"/>
                <a:cs typeface="+mn-cs"/>
              </a:rPr>
              <a:t>Kracht van de STEM van K&amp;J</a:t>
            </a:r>
            <a:endParaRPr kumimoji="0" lang="nl-BE" sz="2800" b="1" i="0" u="none" strike="noStrike" kern="1200" cap="none" spc="200" normalizeH="0" baseline="0" noProof="0" dirty="0">
              <a:ln>
                <a:noFill/>
              </a:ln>
              <a:solidFill>
                <a:srgbClr val="3061AB"/>
              </a:solidFill>
              <a:effectLst/>
              <a:uLnTx/>
              <a:uFillTx/>
              <a:latin typeface="Gilroy ExtraBold" pitchFamily="2" charset="77"/>
              <a:ea typeface="+mn-ea"/>
              <a:cs typeface="+mn-cs"/>
            </a:endParaRPr>
          </a:p>
        </p:txBody>
      </p:sp>
    </p:spTree>
    <p:extLst>
      <p:ext uri="{BB962C8B-B14F-4D97-AF65-F5344CB8AC3E}">
        <p14:creationId xmlns:p14="http://schemas.microsoft.com/office/powerpoint/2010/main" val="114188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en-US"/>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vak 5"/>
          <p:cNvSpPr txBox="1"/>
          <p:nvPr/>
        </p:nvSpPr>
        <p:spPr>
          <a:xfrm>
            <a:off x="279131" y="5467148"/>
            <a:ext cx="6566375" cy="1200329"/>
          </a:xfrm>
          <a:prstGeom prst="rect">
            <a:avLst/>
          </a:prstGeom>
          <a:solidFill>
            <a:srgbClr val="FFFFFF"/>
          </a:solidFill>
        </p:spPr>
        <p:txBody>
          <a:bodyPr wrap="square" rtlCol="0">
            <a:spAutoFit/>
          </a:bodyPr>
          <a:lstStyle/>
          <a:p>
            <a:pPr algn="ctr"/>
            <a:r>
              <a:rPr lang="nl-BE" sz="2400" dirty="0">
                <a:solidFill>
                  <a:srgbClr val="0071BA"/>
                </a:solidFill>
                <a:latin typeface="Gilroy ExtraBold" panose="00000900000000000000" pitchFamily="50" charset="0"/>
              </a:rPr>
              <a:t>W</a:t>
            </a:r>
            <a:r>
              <a:rPr lang="nl-BE" sz="2400" dirty="0" smtClean="0">
                <a:solidFill>
                  <a:srgbClr val="0071BA"/>
                </a:solidFill>
                <a:latin typeface="Gilroy ExtraBold" panose="00000900000000000000" pitchFamily="50" charset="0"/>
              </a:rPr>
              <a:t>aarom is JEUGDWERK zo belangrijk?</a:t>
            </a:r>
          </a:p>
          <a:p>
            <a:pPr algn="ctr"/>
            <a:r>
              <a:rPr lang="nl-BE" sz="2400" dirty="0" smtClean="0">
                <a:solidFill>
                  <a:srgbClr val="0071BA"/>
                </a:solidFill>
                <a:latin typeface="Gilroy ExtraBold" panose="00000900000000000000" pitchFamily="50" charset="0"/>
              </a:rPr>
              <a:t>Of waarom doen we dit allemaal?</a:t>
            </a:r>
          </a:p>
          <a:p>
            <a:pPr algn="ctr"/>
            <a:r>
              <a:rPr lang="nl-BE" sz="2400" dirty="0" smtClean="0">
                <a:solidFill>
                  <a:srgbClr val="0071BA"/>
                </a:solidFill>
                <a:latin typeface="Gilroy ExtraBold" panose="00000900000000000000" pitchFamily="50" charset="0"/>
              </a:rPr>
              <a:t>Awel…</a:t>
            </a:r>
            <a:endParaRPr lang="en-US" sz="2000" dirty="0">
              <a:solidFill>
                <a:srgbClr val="0071BA"/>
              </a:solidFill>
              <a:latin typeface="Gilroy ExtraBold" panose="00000900000000000000" pitchFamily="50" charset="0"/>
            </a:endParaRPr>
          </a:p>
        </p:txBody>
      </p:sp>
    </p:spTree>
    <p:extLst>
      <p:ext uri="{BB962C8B-B14F-4D97-AF65-F5344CB8AC3E}">
        <p14:creationId xmlns:p14="http://schemas.microsoft.com/office/powerpoint/2010/main" val="266313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xmlns="" id="{CA1AA3FA-522B-4C4F-A647-0DFCA118D6C7}"/>
              </a:ext>
            </a:extLst>
          </p:cNvPr>
          <p:cNvSpPr>
            <a:spLocks noGrp="1"/>
          </p:cNvSpPr>
          <p:nvPr>
            <p:ph type="subTitle" idx="1"/>
          </p:nvPr>
        </p:nvSpPr>
        <p:spPr>
          <a:xfrm>
            <a:off x="1287887" y="2021983"/>
            <a:ext cx="9380113" cy="1949607"/>
          </a:xfrm>
        </p:spPr>
        <p:txBody>
          <a:bodyPr>
            <a:normAutofit lnSpcReduction="10000"/>
          </a:bodyPr>
          <a:lstStyle/>
          <a:p>
            <a:r>
              <a:rPr lang="nl-BE" dirty="0"/>
              <a:t>“Jeugdwerkers volgen kinderen en jongeren in al hun levensdomeinen en werken daarom samen met welzijn, cultuur, onderwijs, werkgevers, politie. Het is belangrijk dat jeugdwerkers deze samenwerkingen aangaan vanuit geloof in de eigen kracht van het jeugdwerk-DNA.” </a:t>
            </a:r>
          </a:p>
          <a:p>
            <a:endParaRPr lang="nl-BE" dirty="0"/>
          </a:p>
        </p:txBody>
      </p:sp>
    </p:spTree>
    <p:extLst>
      <p:ext uri="{BB962C8B-B14F-4D97-AF65-F5344CB8AC3E}">
        <p14:creationId xmlns:p14="http://schemas.microsoft.com/office/powerpoint/2010/main" val="509712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1"/>
          </p:nvPr>
        </p:nvSpPr>
        <p:spPr>
          <a:xfrm>
            <a:off x="2002971" y="723222"/>
            <a:ext cx="8238712" cy="646331"/>
          </a:xfrm>
        </p:spPr>
        <p:txBody>
          <a:bodyPr/>
          <a:lstStyle/>
          <a:p>
            <a:pPr algn="ctr"/>
            <a:r>
              <a:rPr lang="nl-BE" dirty="0" smtClean="0"/>
              <a:t>JEUGDWERKONDERSTEUNING</a:t>
            </a:r>
            <a:endParaRPr lang="en-US" dirty="0"/>
          </a:p>
        </p:txBody>
      </p:sp>
      <p:sp>
        <p:nvSpPr>
          <p:cNvPr id="33" name="Tekstvak 32"/>
          <p:cNvSpPr txBox="1"/>
          <p:nvPr/>
        </p:nvSpPr>
        <p:spPr>
          <a:xfrm>
            <a:off x="2537667" y="1943540"/>
            <a:ext cx="7486116" cy="400110"/>
          </a:xfrm>
          <a:prstGeom prst="rect">
            <a:avLst/>
          </a:prstGeom>
          <a:solidFill>
            <a:srgbClr val="0078C1"/>
          </a:solidFill>
        </p:spPr>
        <p:txBody>
          <a:bodyPr wrap="square" rtlCol="0">
            <a:spAutoFit/>
          </a:bodyPr>
          <a:lstStyle/>
          <a:p>
            <a:r>
              <a:rPr lang="nl-BE" sz="2000" b="1" dirty="0" smtClean="0">
                <a:solidFill>
                  <a:schemeClr val="bg1"/>
                </a:solidFill>
                <a:latin typeface="Gilroy ExtraBold" panose="00000900000000000000" pitchFamily="50" charset="0"/>
              </a:rPr>
              <a:t> Individuele jeugdwerker </a:t>
            </a:r>
            <a:r>
              <a:rPr lang="nl-BE" sz="1600" b="1" dirty="0" smtClean="0">
                <a:solidFill>
                  <a:schemeClr val="bg1"/>
                </a:solidFill>
              </a:rPr>
              <a:t>(bovenlokale vrijwilliger en professioneel)</a:t>
            </a:r>
            <a:endParaRPr lang="nl-BE" sz="1600" b="1" dirty="0">
              <a:solidFill>
                <a:schemeClr val="bg1"/>
              </a:solidFill>
            </a:endParaRPr>
          </a:p>
        </p:txBody>
      </p:sp>
      <p:sp>
        <p:nvSpPr>
          <p:cNvPr id="35" name="Tekstvak 34"/>
          <p:cNvSpPr txBox="1"/>
          <p:nvPr/>
        </p:nvSpPr>
        <p:spPr>
          <a:xfrm>
            <a:off x="2526333" y="2951026"/>
            <a:ext cx="7497450" cy="400110"/>
          </a:xfrm>
          <a:prstGeom prst="rect">
            <a:avLst/>
          </a:prstGeom>
          <a:solidFill>
            <a:srgbClr val="0078C1"/>
          </a:solidFill>
        </p:spPr>
        <p:txBody>
          <a:bodyPr wrap="square" rtlCol="0">
            <a:spAutoFit/>
          </a:bodyPr>
          <a:lstStyle/>
          <a:p>
            <a:r>
              <a:rPr lang="nl-BE" sz="2000" b="1" dirty="0" smtClean="0">
                <a:solidFill>
                  <a:schemeClr val="bg1"/>
                </a:solidFill>
                <a:latin typeface="Gilroy ExtraBold" panose="00000900000000000000" pitchFamily="50" charset="0"/>
              </a:rPr>
              <a:t> Jeugdwerkorganisatie </a:t>
            </a:r>
            <a:r>
              <a:rPr lang="nl-BE" sz="1400" b="1" dirty="0" smtClean="0">
                <a:solidFill>
                  <a:schemeClr val="bg1"/>
                </a:solidFill>
              </a:rPr>
              <a:t>(</a:t>
            </a:r>
            <a:r>
              <a:rPr lang="nl-BE" sz="1400" b="1" dirty="0" err="1" smtClean="0">
                <a:solidFill>
                  <a:schemeClr val="bg1"/>
                </a:solidFill>
              </a:rPr>
              <a:t>organisatie-ontwikkeling</a:t>
            </a:r>
            <a:r>
              <a:rPr lang="nl-BE" sz="1400" b="1" dirty="0" smtClean="0">
                <a:solidFill>
                  <a:schemeClr val="bg1"/>
                </a:solidFill>
              </a:rPr>
              <a:t> en inhoudelijke thema’s)</a:t>
            </a:r>
            <a:endParaRPr lang="nl-BE" sz="1400" b="1" dirty="0">
              <a:solidFill>
                <a:schemeClr val="bg1"/>
              </a:solidFill>
            </a:endParaRPr>
          </a:p>
        </p:txBody>
      </p:sp>
      <p:sp>
        <p:nvSpPr>
          <p:cNvPr id="37" name="Tekstvak 36"/>
          <p:cNvSpPr txBox="1"/>
          <p:nvPr/>
        </p:nvSpPr>
        <p:spPr>
          <a:xfrm>
            <a:off x="2526333" y="3896966"/>
            <a:ext cx="7497450" cy="400110"/>
          </a:xfrm>
          <a:prstGeom prst="rect">
            <a:avLst/>
          </a:prstGeom>
          <a:solidFill>
            <a:srgbClr val="0078C1"/>
          </a:solidFill>
        </p:spPr>
        <p:txBody>
          <a:bodyPr wrap="square" rtlCol="0">
            <a:spAutoFit/>
          </a:bodyPr>
          <a:lstStyle/>
          <a:p>
            <a:r>
              <a:rPr lang="nl-BE" dirty="0" smtClean="0">
                <a:solidFill>
                  <a:schemeClr val="bg1"/>
                </a:solidFill>
              </a:rPr>
              <a:t> Als </a:t>
            </a:r>
            <a:r>
              <a:rPr lang="nl-BE" sz="2000" dirty="0" smtClean="0">
                <a:solidFill>
                  <a:schemeClr val="bg1"/>
                </a:solidFill>
                <a:latin typeface="Gilroy ExtraBold" panose="00000900000000000000" pitchFamily="50" charset="0"/>
              </a:rPr>
              <a:t>jeugdwerksector</a:t>
            </a:r>
            <a:r>
              <a:rPr lang="nl-BE" sz="2000" dirty="0" smtClean="0">
                <a:solidFill>
                  <a:schemeClr val="bg1"/>
                </a:solidFill>
              </a:rPr>
              <a:t> </a:t>
            </a:r>
            <a:r>
              <a:rPr lang="nl-BE" b="1" dirty="0" smtClean="0">
                <a:solidFill>
                  <a:schemeClr val="bg1"/>
                </a:solidFill>
              </a:rPr>
              <a:t>(commissie jeugdwerk)</a:t>
            </a:r>
            <a:endParaRPr lang="nl-BE" b="1" dirty="0">
              <a:solidFill>
                <a:schemeClr val="bg1"/>
              </a:solidFill>
            </a:endParaRPr>
          </a:p>
        </p:txBody>
      </p:sp>
      <p:sp>
        <p:nvSpPr>
          <p:cNvPr id="39" name="Tekstvak 38"/>
          <p:cNvSpPr txBox="1"/>
          <p:nvPr/>
        </p:nvSpPr>
        <p:spPr>
          <a:xfrm>
            <a:off x="2504811" y="4905078"/>
            <a:ext cx="7518972" cy="400110"/>
          </a:xfrm>
          <a:prstGeom prst="rect">
            <a:avLst/>
          </a:prstGeom>
          <a:solidFill>
            <a:srgbClr val="0078C1"/>
          </a:solidFill>
        </p:spPr>
        <p:txBody>
          <a:bodyPr wrap="square" rtlCol="0">
            <a:spAutoFit/>
          </a:bodyPr>
          <a:lstStyle/>
          <a:p>
            <a:r>
              <a:rPr lang="nl-BE" sz="2000" b="1" dirty="0" smtClean="0">
                <a:solidFill>
                  <a:schemeClr val="bg1"/>
                </a:solidFill>
                <a:latin typeface="Gilroy ExtraBold" panose="00000900000000000000" pitchFamily="50" charset="0"/>
              </a:rPr>
              <a:t> Intersectoraal</a:t>
            </a:r>
            <a:r>
              <a:rPr lang="nl-BE" sz="2000" b="1" dirty="0" smtClean="0">
                <a:solidFill>
                  <a:schemeClr val="bg1"/>
                </a:solidFill>
              </a:rPr>
              <a:t> </a:t>
            </a:r>
            <a:r>
              <a:rPr lang="nl-BE" b="1" dirty="0" smtClean="0">
                <a:solidFill>
                  <a:schemeClr val="bg1"/>
                </a:solidFill>
              </a:rPr>
              <a:t>verbinding leggen (netwerk)</a:t>
            </a:r>
            <a:endParaRPr lang="nl-BE" b="1" dirty="0">
              <a:solidFill>
                <a:schemeClr val="bg1"/>
              </a:solidFill>
            </a:endParaRPr>
          </a:p>
        </p:txBody>
      </p:sp>
      <p:sp>
        <p:nvSpPr>
          <p:cNvPr id="40" name="Titel 1"/>
          <p:cNvSpPr txBox="1">
            <a:spLocks/>
          </p:cNvSpPr>
          <p:nvPr/>
        </p:nvSpPr>
        <p:spPr>
          <a:xfrm>
            <a:off x="4911215" y="5559072"/>
            <a:ext cx="4060515" cy="6210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2000" b="1" dirty="0" smtClean="0">
                <a:solidFill>
                  <a:srgbClr val="0070C0"/>
                </a:solidFill>
                <a:latin typeface="Gilroy ExtraBold" panose="00000900000000000000" pitchFamily="50" charset="0"/>
              </a:rPr>
              <a:t>ALLE DIENSTVERLENING</a:t>
            </a:r>
            <a:endParaRPr lang="nl-BE" sz="2000" b="1" dirty="0">
              <a:solidFill>
                <a:srgbClr val="0070C0"/>
              </a:solidFill>
              <a:latin typeface="Gilroy ExtraBold" panose="00000900000000000000" pitchFamily="50" charset="0"/>
            </a:endParaRPr>
          </a:p>
        </p:txBody>
      </p:sp>
      <p:pic>
        <p:nvPicPr>
          <p:cNvPr id="41" name="Afbeelding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47760">
            <a:off x="8212942" y="3659285"/>
            <a:ext cx="2028854" cy="28724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2" name="Rechte verbindingslijn met pijl 41"/>
          <p:cNvCxnSpPr/>
          <p:nvPr/>
        </p:nvCxnSpPr>
        <p:spPr>
          <a:xfrm>
            <a:off x="4911215" y="6180166"/>
            <a:ext cx="2952328" cy="0"/>
          </a:xfrm>
          <a:prstGeom prst="straightConnector1">
            <a:avLst/>
          </a:prstGeom>
          <a:ln w="28575">
            <a:solidFill>
              <a:srgbClr val="0078C1"/>
            </a:solidFill>
            <a:tailEnd type="triangle"/>
          </a:ln>
        </p:spPr>
        <p:style>
          <a:lnRef idx="1">
            <a:schemeClr val="dk1"/>
          </a:lnRef>
          <a:fillRef idx="0">
            <a:schemeClr val="dk1"/>
          </a:fillRef>
          <a:effectRef idx="0">
            <a:schemeClr val="dk1"/>
          </a:effectRef>
          <a:fontRef idx="minor">
            <a:schemeClr val="tx1"/>
          </a:fontRef>
        </p:style>
      </p:cxnSp>
      <p:grpSp>
        <p:nvGrpSpPr>
          <p:cNvPr id="3" name="Groep 2"/>
          <p:cNvGrpSpPr/>
          <p:nvPr/>
        </p:nvGrpSpPr>
        <p:grpSpPr>
          <a:xfrm>
            <a:off x="1929652" y="1732937"/>
            <a:ext cx="819310" cy="817008"/>
            <a:chOff x="1897707" y="1720700"/>
            <a:chExt cx="819310" cy="817008"/>
          </a:xfrm>
        </p:grpSpPr>
        <p:pic>
          <p:nvPicPr>
            <p:cNvPr id="18" name="Afbeelding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707" y="1720700"/>
              <a:ext cx="819310" cy="817008"/>
            </a:xfrm>
            <a:prstGeom prst="rect">
              <a:avLst/>
            </a:prstGeom>
          </p:spPr>
        </p:pic>
        <p:pic>
          <p:nvPicPr>
            <p:cNvPr id="19" name="Afbeelding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38084" y="1964574"/>
              <a:ext cx="338554" cy="338554"/>
            </a:xfrm>
            <a:prstGeom prst="rect">
              <a:avLst/>
            </a:prstGeom>
          </p:spPr>
        </p:pic>
      </p:grpSp>
      <p:grpSp>
        <p:nvGrpSpPr>
          <p:cNvPr id="5" name="Groep 4"/>
          <p:cNvGrpSpPr/>
          <p:nvPr/>
        </p:nvGrpSpPr>
        <p:grpSpPr>
          <a:xfrm>
            <a:off x="1897707" y="2760548"/>
            <a:ext cx="819310" cy="817008"/>
            <a:chOff x="1897707" y="2760548"/>
            <a:chExt cx="819310" cy="817008"/>
          </a:xfrm>
        </p:grpSpPr>
        <p:pic>
          <p:nvPicPr>
            <p:cNvPr id="20" name="Afbeelding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707" y="2760548"/>
              <a:ext cx="819310" cy="817008"/>
            </a:xfrm>
            <a:prstGeom prst="rect">
              <a:avLst/>
            </a:prstGeom>
          </p:spPr>
        </p:pic>
        <p:pic>
          <p:nvPicPr>
            <p:cNvPr id="21" name="Afbeelding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38084" y="3004422"/>
              <a:ext cx="338554" cy="338554"/>
            </a:xfrm>
            <a:prstGeom prst="rect">
              <a:avLst/>
            </a:prstGeom>
          </p:spPr>
        </p:pic>
      </p:grpSp>
      <p:grpSp>
        <p:nvGrpSpPr>
          <p:cNvPr id="6" name="Groep 5"/>
          <p:cNvGrpSpPr/>
          <p:nvPr/>
        </p:nvGrpSpPr>
        <p:grpSpPr>
          <a:xfrm>
            <a:off x="1929653" y="3724686"/>
            <a:ext cx="819310" cy="817008"/>
            <a:chOff x="1929653" y="3724686"/>
            <a:chExt cx="819310" cy="817008"/>
          </a:xfrm>
        </p:grpSpPr>
        <p:pic>
          <p:nvPicPr>
            <p:cNvPr id="22" name="Afbeelding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653" y="3724686"/>
              <a:ext cx="819310" cy="817008"/>
            </a:xfrm>
            <a:prstGeom prst="rect">
              <a:avLst/>
            </a:prstGeom>
          </p:spPr>
        </p:pic>
        <p:pic>
          <p:nvPicPr>
            <p:cNvPr id="23" name="Afbeelding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70030" y="3968560"/>
              <a:ext cx="338554" cy="338554"/>
            </a:xfrm>
            <a:prstGeom prst="rect">
              <a:avLst/>
            </a:prstGeom>
          </p:spPr>
        </p:pic>
      </p:grpSp>
      <p:grpSp>
        <p:nvGrpSpPr>
          <p:cNvPr id="7" name="Groep 6"/>
          <p:cNvGrpSpPr/>
          <p:nvPr/>
        </p:nvGrpSpPr>
        <p:grpSpPr>
          <a:xfrm>
            <a:off x="1896619" y="4717102"/>
            <a:ext cx="819310" cy="817008"/>
            <a:chOff x="1896619" y="4717102"/>
            <a:chExt cx="819310" cy="817008"/>
          </a:xfrm>
        </p:grpSpPr>
        <p:pic>
          <p:nvPicPr>
            <p:cNvPr id="24" name="Afbeelding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619" y="4717102"/>
              <a:ext cx="819310" cy="817008"/>
            </a:xfrm>
            <a:prstGeom prst="rect">
              <a:avLst/>
            </a:prstGeom>
          </p:spPr>
        </p:pic>
        <p:pic>
          <p:nvPicPr>
            <p:cNvPr id="25" name="Afbeelding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36996" y="4960976"/>
              <a:ext cx="338554" cy="338554"/>
            </a:xfrm>
            <a:prstGeom prst="rect">
              <a:avLst/>
            </a:prstGeom>
          </p:spPr>
        </p:pic>
      </p:grpSp>
    </p:spTree>
    <p:extLst>
      <p:ext uri="{BB962C8B-B14F-4D97-AF65-F5344CB8AC3E}">
        <p14:creationId xmlns:p14="http://schemas.microsoft.com/office/powerpoint/2010/main" val="7160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par>
                                <p:cTn id="51" presetID="10"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54884" y="944644"/>
            <a:ext cx="6934886" cy="4902656"/>
          </a:xfrm>
          <a:prstGeom prst="rect">
            <a:avLst/>
          </a:prstGeom>
        </p:spPr>
      </p:pic>
      <p:grpSp>
        <p:nvGrpSpPr>
          <p:cNvPr id="13" name="Groep 12"/>
          <p:cNvGrpSpPr/>
          <p:nvPr/>
        </p:nvGrpSpPr>
        <p:grpSpPr>
          <a:xfrm>
            <a:off x="4816624" y="4839046"/>
            <a:ext cx="6024039" cy="1216223"/>
            <a:chOff x="2987824" y="4653136"/>
            <a:chExt cx="6024039" cy="1216223"/>
          </a:xfrm>
        </p:grpSpPr>
        <p:sp>
          <p:nvSpPr>
            <p:cNvPr id="14" name="Titel 1"/>
            <p:cNvSpPr txBox="1">
              <a:spLocks/>
            </p:cNvSpPr>
            <p:nvPr/>
          </p:nvSpPr>
          <p:spPr>
            <a:xfrm>
              <a:off x="5015927" y="5052726"/>
              <a:ext cx="3995936" cy="7691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nl-BE" sz="2800" b="1" dirty="0" smtClean="0">
                  <a:solidFill>
                    <a:srgbClr val="0070C0"/>
                  </a:solidFill>
                  <a:latin typeface="Gilroy ExtraBold" panose="00000900000000000000" pitchFamily="50" charset="0"/>
                </a:rPr>
                <a:t>decretale </a:t>
              </a:r>
              <a:r>
                <a:rPr lang="nl-BE" sz="2800" b="1" dirty="0">
                  <a:solidFill>
                    <a:srgbClr val="0070C0"/>
                  </a:solidFill>
                  <a:latin typeface="Gilroy ExtraBold" panose="00000900000000000000" pitchFamily="50" charset="0"/>
                </a:rPr>
                <a:t> </a:t>
              </a:r>
              <a:r>
                <a:rPr lang="nl-BE" sz="2800" b="1" dirty="0" smtClean="0">
                  <a:solidFill>
                    <a:srgbClr val="0070C0"/>
                  </a:solidFill>
                  <a:latin typeface="Gilroy ExtraBold" panose="00000900000000000000" pitchFamily="50" charset="0"/>
                </a:rPr>
                <a:t>opdrachten</a:t>
              </a:r>
              <a:endParaRPr lang="nl-BE" sz="2800" b="1" dirty="0">
                <a:solidFill>
                  <a:srgbClr val="0070C0"/>
                </a:solidFill>
                <a:latin typeface="Gilroy ExtraBold" panose="00000900000000000000" pitchFamily="50" charset="0"/>
              </a:endParaRPr>
            </a:p>
          </p:txBody>
        </p:sp>
        <p:sp>
          <p:nvSpPr>
            <p:cNvPr id="15" name="Rechthoek 14"/>
            <p:cNvSpPr/>
            <p:nvPr/>
          </p:nvSpPr>
          <p:spPr>
            <a:xfrm>
              <a:off x="4551831" y="5099918"/>
              <a:ext cx="514885" cy="769441"/>
            </a:xfrm>
            <a:prstGeom prst="rect">
              <a:avLst/>
            </a:prstGeom>
          </p:spPr>
          <p:txBody>
            <a:bodyPr wrap="none">
              <a:spAutoFit/>
            </a:bodyPr>
            <a:lstStyle/>
            <a:p>
              <a:r>
                <a:rPr lang="nl-BE" sz="4400" b="1" dirty="0">
                  <a:solidFill>
                    <a:srgbClr val="0070C0"/>
                  </a:solidFill>
                  <a:latin typeface="Gilroy ExtraBold" panose="00000900000000000000" pitchFamily="50" charset="0"/>
                </a:rPr>
                <a:t>3</a:t>
              </a:r>
              <a:endParaRPr lang="nl-BE" sz="4400" b="1" dirty="0">
                <a:latin typeface="Gilroy ExtraBold" panose="00000900000000000000" pitchFamily="50" charset="0"/>
              </a:endParaRPr>
            </a:p>
          </p:txBody>
        </p:sp>
        <p:cxnSp>
          <p:nvCxnSpPr>
            <p:cNvPr id="16" name="Rechte verbindingslijn met pijl 15"/>
            <p:cNvCxnSpPr/>
            <p:nvPr/>
          </p:nvCxnSpPr>
          <p:spPr>
            <a:xfrm flipH="1" flipV="1">
              <a:off x="4499992" y="4869161"/>
              <a:ext cx="144016" cy="288031"/>
            </a:xfrm>
            <a:prstGeom prst="straightConnector1">
              <a:avLst/>
            </a:prstGeom>
            <a:ln w="28575">
              <a:solidFill>
                <a:srgbClr val="0078C1"/>
              </a:solidFill>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p:cNvCxnSpPr/>
            <p:nvPr/>
          </p:nvCxnSpPr>
          <p:spPr>
            <a:xfrm flipV="1">
              <a:off x="4644008" y="4653136"/>
              <a:ext cx="648072" cy="504057"/>
            </a:xfrm>
            <a:prstGeom prst="straightConnector1">
              <a:avLst/>
            </a:prstGeom>
            <a:ln w="28575">
              <a:solidFill>
                <a:srgbClr val="0078C1"/>
              </a:solidFill>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p:cNvCxnSpPr/>
            <p:nvPr/>
          </p:nvCxnSpPr>
          <p:spPr>
            <a:xfrm flipH="1" flipV="1">
              <a:off x="2987824" y="4869161"/>
              <a:ext cx="1656184" cy="288031"/>
            </a:xfrm>
            <a:prstGeom prst="straightConnector1">
              <a:avLst/>
            </a:prstGeom>
            <a:ln w="28575">
              <a:solidFill>
                <a:srgbClr val="0078C1"/>
              </a:solidFill>
              <a:tailEnd type="triangle"/>
            </a:ln>
          </p:spPr>
          <p:style>
            <a:lnRef idx="1">
              <a:schemeClr val="dk1"/>
            </a:lnRef>
            <a:fillRef idx="0">
              <a:schemeClr val="dk1"/>
            </a:fillRef>
            <a:effectRef idx="0">
              <a:schemeClr val="dk1"/>
            </a:effectRef>
            <a:fontRef idx="minor">
              <a:schemeClr val="tx1"/>
            </a:fontRef>
          </p:style>
        </p:cxnSp>
      </p:grpSp>
      <p:sp>
        <p:nvSpPr>
          <p:cNvPr id="2" name="Ondertitel 1"/>
          <p:cNvSpPr>
            <a:spLocks noGrp="1"/>
          </p:cNvSpPr>
          <p:nvPr>
            <p:ph type="subTitle" idx="1"/>
          </p:nvPr>
        </p:nvSpPr>
        <p:spPr>
          <a:xfrm>
            <a:off x="1824764" y="6155576"/>
            <a:ext cx="8439376" cy="393700"/>
          </a:xfrm>
        </p:spPr>
        <p:txBody>
          <a:bodyPr>
            <a:normAutofit fontScale="92500"/>
          </a:bodyPr>
          <a:lstStyle/>
          <a:p>
            <a:r>
              <a:rPr lang="nl-BE" dirty="0" smtClean="0"/>
              <a:t>Schakelfunctie: tussen de overheid en het “veld”</a:t>
            </a:r>
            <a:endParaRPr lang="en-US" dirty="0"/>
          </a:p>
        </p:txBody>
      </p:sp>
      <p:sp>
        <p:nvSpPr>
          <p:cNvPr id="4" name="Tijdelijke aanduiding voor tekst 3"/>
          <p:cNvSpPr>
            <a:spLocks noGrp="1"/>
          </p:cNvSpPr>
          <p:nvPr>
            <p:ph type="body" sz="quarter" idx="11"/>
          </p:nvPr>
        </p:nvSpPr>
        <p:spPr/>
        <p:txBody>
          <a:bodyPr/>
          <a:lstStyle/>
          <a:p>
            <a:pPr algn="ctr"/>
            <a:r>
              <a:rPr lang="nl-BE" dirty="0" smtClean="0"/>
              <a:t>mede-eigenaars</a:t>
            </a:r>
            <a:endParaRPr lang="en-US" dirty="0"/>
          </a:p>
        </p:txBody>
      </p:sp>
    </p:spTree>
    <p:extLst>
      <p:ext uri="{BB962C8B-B14F-4D97-AF65-F5344CB8AC3E}">
        <p14:creationId xmlns:p14="http://schemas.microsoft.com/office/powerpoint/2010/main" val="158971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Afbeelding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356" y="1298883"/>
            <a:ext cx="1248891" cy="1872000"/>
          </a:xfrm>
          <a:prstGeom prst="rect">
            <a:avLst/>
          </a:prstGeom>
        </p:spPr>
      </p:pic>
      <p:pic>
        <p:nvPicPr>
          <p:cNvPr id="38" name="Afbeelding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838" y="1308652"/>
            <a:ext cx="1248892" cy="1872000"/>
          </a:xfrm>
          <a:prstGeom prst="rect">
            <a:avLst/>
          </a:prstGeom>
        </p:spPr>
      </p:pic>
      <p:pic>
        <p:nvPicPr>
          <p:cNvPr id="34" name="Afbeelding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321" y="1298409"/>
            <a:ext cx="1248891" cy="1872000"/>
          </a:xfrm>
          <a:prstGeom prst="rect">
            <a:avLst/>
          </a:prstGeom>
        </p:spPr>
      </p:pic>
      <p:pic>
        <p:nvPicPr>
          <p:cNvPr id="2" name="Afbeelding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0636" y="1330089"/>
            <a:ext cx="1248891" cy="1872000"/>
          </a:xfrm>
          <a:prstGeom prst="rect">
            <a:avLst/>
          </a:prstGeom>
        </p:spPr>
      </p:pic>
      <p:sp>
        <p:nvSpPr>
          <p:cNvPr id="4" name="Tijdelijke aanduiding voor tekst 3"/>
          <p:cNvSpPr>
            <a:spLocks noGrp="1"/>
          </p:cNvSpPr>
          <p:nvPr>
            <p:ph type="body" sz="quarter" idx="11"/>
          </p:nvPr>
        </p:nvSpPr>
        <p:spPr>
          <a:xfrm>
            <a:off x="936171" y="723222"/>
            <a:ext cx="10372312" cy="646331"/>
          </a:xfrm>
        </p:spPr>
        <p:txBody>
          <a:bodyPr/>
          <a:lstStyle/>
          <a:p>
            <a:pPr algn="ctr"/>
            <a:r>
              <a:rPr lang="nl-BE" dirty="0" smtClean="0"/>
              <a:t>TEAM JEUGDWERKONDERSTEUNING</a:t>
            </a:r>
            <a:endParaRPr lang="en-US" dirty="0"/>
          </a:p>
        </p:txBody>
      </p:sp>
      <p:sp>
        <p:nvSpPr>
          <p:cNvPr id="20" name="Tekstvak 19"/>
          <p:cNvSpPr txBox="1"/>
          <p:nvPr/>
        </p:nvSpPr>
        <p:spPr>
          <a:xfrm>
            <a:off x="1986897" y="3481769"/>
            <a:ext cx="1418400" cy="461665"/>
          </a:xfrm>
          <a:prstGeom prst="rect">
            <a:avLst/>
          </a:prstGeom>
          <a:solidFill>
            <a:schemeClr val="bg1"/>
          </a:solidFill>
        </p:spPr>
        <p:txBody>
          <a:bodyPr wrap="square" rtlCol="0">
            <a:spAutoFit/>
          </a:bodyPr>
          <a:lstStyle/>
          <a:p>
            <a:pPr algn="ctr"/>
            <a:r>
              <a:rPr lang="nl-BE" sz="1200" dirty="0" smtClean="0">
                <a:solidFill>
                  <a:srgbClr val="0078C1"/>
                </a:solidFill>
              </a:rPr>
              <a:t>Coördinator</a:t>
            </a:r>
            <a:br>
              <a:rPr lang="nl-BE" sz="1200" dirty="0" smtClean="0">
                <a:solidFill>
                  <a:srgbClr val="0078C1"/>
                </a:solidFill>
              </a:rPr>
            </a:br>
            <a:r>
              <a:rPr lang="nl-BE" sz="1200" dirty="0" smtClean="0">
                <a:solidFill>
                  <a:srgbClr val="0078C1"/>
                </a:solidFill>
              </a:rPr>
              <a:t>#</a:t>
            </a:r>
            <a:r>
              <a:rPr lang="nl-BE" sz="1200" dirty="0" err="1" smtClean="0">
                <a:solidFill>
                  <a:srgbClr val="0078C1"/>
                </a:solidFill>
              </a:rPr>
              <a:t>Jeugdwerkwerkt</a:t>
            </a:r>
            <a:endParaRPr lang="nl-BE" sz="1200" dirty="0">
              <a:solidFill>
                <a:srgbClr val="0078C1"/>
              </a:solidFill>
            </a:endParaRPr>
          </a:p>
        </p:txBody>
      </p:sp>
      <p:sp>
        <p:nvSpPr>
          <p:cNvPr id="21" name="Tekstvak 20"/>
          <p:cNvSpPr txBox="1"/>
          <p:nvPr/>
        </p:nvSpPr>
        <p:spPr>
          <a:xfrm>
            <a:off x="3733705" y="3469302"/>
            <a:ext cx="1417365" cy="461665"/>
          </a:xfrm>
          <a:prstGeom prst="rect">
            <a:avLst/>
          </a:prstGeom>
          <a:solidFill>
            <a:schemeClr val="bg1"/>
          </a:solidFill>
        </p:spPr>
        <p:txBody>
          <a:bodyPr wrap="square" rtlCol="0">
            <a:spAutoFit/>
          </a:bodyPr>
          <a:lstStyle/>
          <a:p>
            <a:pPr algn="ctr"/>
            <a:r>
              <a:rPr lang="nl-BE" sz="1200" dirty="0">
                <a:solidFill>
                  <a:srgbClr val="0078C1"/>
                </a:solidFill>
              </a:rPr>
              <a:t>ondersteuning</a:t>
            </a:r>
            <a:br>
              <a:rPr lang="nl-BE" sz="1200" dirty="0">
                <a:solidFill>
                  <a:srgbClr val="0078C1"/>
                </a:solidFill>
              </a:rPr>
            </a:br>
            <a:r>
              <a:rPr lang="nl-BE" sz="1200" dirty="0" smtClean="0">
                <a:solidFill>
                  <a:srgbClr val="0078C1"/>
                </a:solidFill>
              </a:rPr>
              <a:t>vorming</a:t>
            </a:r>
            <a:endParaRPr lang="nl-BE" sz="1200" dirty="0">
              <a:solidFill>
                <a:srgbClr val="0078C1"/>
              </a:solidFill>
            </a:endParaRPr>
          </a:p>
        </p:txBody>
      </p:sp>
      <p:sp>
        <p:nvSpPr>
          <p:cNvPr id="22" name="Tekstvak 21"/>
          <p:cNvSpPr txBox="1"/>
          <p:nvPr/>
        </p:nvSpPr>
        <p:spPr>
          <a:xfrm>
            <a:off x="5466426" y="3486165"/>
            <a:ext cx="1417365" cy="461665"/>
          </a:xfrm>
          <a:prstGeom prst="rect">
            <a:avLst/>
          </a:prstGeom>
          <a:solidFill>
            <a:schemeClr val="bg1"/>
          </a:solidFill>
        </p:spPr>
        <p:txBody>
          <a:bodyPr wrap="square" rtlCol="0">
            <a:spAutoFit/>
          </a:bodyPr>
          <a:lstStyle/>
          <a:p>
            <a:pPr algn="ctr"/>
            <a:r>
              <a:rPr lang="nl-BE" sz="1200" dirty="0">
                <a:solidFill>
                  <a:srgbClr val="0078C1"/>
                </a:solidFill>
              </a:rPr>
              <a:t>ondersteuning</a:t>
            </a:r>
            <a:br>
              <a:rPr lang="nl-BE" sz="1200" dirty="0">
                <a:solidFill>
                  <a:srgbClr val="0078C1"/>
                </a:solidFill>
              </a:rPr>
            </a:br>
            <a:r>
              <a:rPr lang="nl-BE" sz="1200" dirty="0" smtClean="0">
                <a:solidFill>
                  <a:srgbClr val="0078C1"/>
                </a:solidFill>
              </a:rPr>
              <a:t>vorming</a:t>
            </a:r>
            <a:endParaRPr lang="nl-BE" sz="1200" dirty="0">
              <a:solidFill>
                <a:srgbClr val="0078C1"/>
              </a:solidFill>
            </a:endParaRPr>
          </a:p>
        </p:txBody>
      </p:sp>
      <p:sp>
        <p:nvSpPr>
          <p:cNvPr id="23" name="Tekstvak 22"/>
          <p:cNvSpPr txBox="1"/>
          <p:nvPr/>
        </p:nvSpPr>
        <p:spPr>
          <a:xfrm>
            <a:off x="7211754" y="3481769"/>
            <a:ext cx="1417365" cy="461665"/>
          </a:xfrm>
          <a:prstGeom prst="rect">
            <a:avLst/>
          </a:prstGeom>
          <a:solidFill>
            <a:schemeClr val="bg1"/>
          </a:solidFill>
        </p:spPr>
        <p:txBody>
          <a:bodyPr wrap="square" rtlCol="0">
            <a:spAutoFit/>
          </a:bodyPr>
          <a:lstStyle/>
          <a:p>
            <a:pPr algn="ctr"/>
            <a:r>
              <a:rPr lang="nl-BE" sz="1200" dirty="0">
                <a:solidFill>
                  <a:srgbClr val="0078C1"/>
                </a:solidFill>
              </a:rPr>
              <a:t>o</a:t>
            </a:r>
            <a:r>
              <a:rPr lang="nl-BE" sz="1200" dirty="0" smtClean="0">
                <a:solidFill>
                  <a:srgbClr val="0078C1"/>
                </a:solidFill>
              </a:rPr>
              <a:t>ndersteuning</a:t>
            </a:r>
            <a:br>
              <a:rPr lang="nl-BE" sz="1200" dirty="0" smtClean="0">
                <a:solidFill>
                  <a:srgbClr val="0078C1"/>
                </a:solidFill>
              </a:rPr>
            </a:br>
            <a:r>
              <a:rPr lang="nl-BE" sz="1200" dirty="0" smtClean="0">
                <a:solidFill>
                  <a:srgbClr val="0078C1"/>
                </a:solidFill>
              </a:rPr>
              <a:t>vorming</a:t>
            </a:r>
            <a:endParaRPr lang="nl-BE" sz="1200" dirty="0">
              <a:solidFill>
                <a:srgbClr val="0078C1"/>
              </a:solidFill>
            </a:endParaRPr>
          </a:p>
        </p:txBody>
      </p:sp>
      <p:sp>
        <p:nvSpPr>
          <p:cNvPr id="24" name="Tekstvak 23"/>
          <p:cNvSpPr txBox="1"/>
          <p:nvPr/>
        </p:nvSpPr>
        <p:spPr>
          <a:xfrm>
            <a:off x="7201345" y="6101612"/>
            <a:ext cx="1417365" cy="276999"/>
          </a:xfrm>
          <a:prstGeom prst="rect">
            <a:avLst/>
          </a:prstGeom>
          <a:solidFill>
            <a:schemeClr val="bg1"/>
          </a:solidFill>
        </p:spPr>
        <p:txBody>
          <a:bodyPr wrap="square" rtlCol="0">
            <a:spAutoFit/>
          </a:bodyPr>
          <a:lstStyle/>
          <a:p>
            <a:pPr algn="ctr"/>
            <a:r>
              <a:rPr lang="nl-BE" sz="1200" dirty="0" smtClean="0">
                <a:solidFill>
                  <a:srgbClr val="0078C1"/>
                </a:solidFill>
              </a:rPr>
              <a:t>communicatie</a:t>
            </a:r>
            <a:endParaRPr lang="nl-BE" sz="1200" dirty="0">
              <a:solidFill>
                <a:srgbClr val="0078C1"/>
              </a:solidFill>
            </a:endParaRPr>
          </a:p>
        </p:txBody>
      </p:sp>
      <p:sp>
        <p:nvSpPr>
          <p:cNvPr id="25" name="Tekstvak 24"/>
          <p:cNvSpPr txBox="1"/>
          <p:nvPr/>
        </p:nvSpPr>
        <p:spPr>
          <a:xfrm>
            <a:off x="1978215" y="6079797"/>
            <a:ext cx="1417365" cy="646331"/>
          </a:xfrm>
          <a:prstGeom prst="rect">
            <a:avLst/>
          </a:prstGeom>
          <a:solidFill>
            <a:schemeClr val="bg1"/>
          </a:solidFill>
        </p:spPr>
        <p:txBody>
          <a:bodyPr wrap="square" rtlCol="0">
            <a:spAutoFit/>
          </a:bodyPr>
          <a:lstStyle/>
          <a:p>
            <a:pPr algn="ctr"/>
            <a:r>
              <a:rPr lang="nl-BE" sz="1200" dirty="0">
                <a:solidFill>
                  <a:srgbClr val="0078C1"/>
                </a:solidFill>
              </a:rPr>
              <a:t>jeugdlokalen, jeugdtoerisme, </a:t>
            </a:r>
            <a:r>
              <a:rPr lang="nl-BE" sz="1200" dirty="0" err="1">
                <a:solidFill>
                  <a:srgbClr val="0078C1"/>
                </a:solidFill>
              </a:rPr>
              <a:t>regulitis</a:t>
            </a:r>
            <a:endParaRPr lang="nl-BE" sz="1200" dirty="0">
              <a:solidFill>
                <a:srgbClr val="0078C1"/>
              </a:solidFill>
            </a:endParaRPr>
          </a:p>
        </p:txBody>
      </p:sp>
      <p:sp>
        <p:nvSpPr>
          <p:cNvPr id="29" name="Tekstvak 28"/>
          <p:cNvSpPr txBox="1"/>
          <p:nvPr/>
        </p:nvSpPr>
        <p:spPr>
          <a:xfrm>
            <a:off x="3638083" y="6062902"/>
            <a:ext cx="1417365" cy="461665"/>
          </a:xfrm>
          <a:prstGeom prst="rect">
            <a:avLst/>
          </a:prstGeom>
          <a:solidFill>
            <a:schemeClr val="bg1"/>
          </a:solidFill>
        </p:spPr>
        <p:txBody>
          <a:bodyPr wrap="square" rtlCol="0">
            <a:spAutoFit/>
          </a:bodyPr>
          <a:lstStyle/>
          <a:p>
            <a:pPr algn="ctr"/>
            <a:r>
              <a:rPr lang="nl-BE" sz="1200" dirty="0">
                <a:solidFill>
                  <a:srgbClr val="0078C1"/>
                </a:solidFill>
              </a:rPr>
              <a:t>armoede en superdiversiteit</a:t>
            </a:r>
          </a:p>
        </p:txBody>
      </p:sp>
      <p:sp>
        <p:nvSpPr>
          <p:cNvPr id="30" name="Tekstvak 29"/>
          <p:cNvSpPr txBox="1"/>
          <p:nvPr/>
        </p:nvSpPr>
        <p:spPr>
          <a:xfrm>
            <a:off x="5457240" y="6079797"/>
            <a:ext cx="1417365" cy="461665"/>
          </a:xfrm>
          <a:prstGeom prst="rect">
            <a:avLst/>
          </a:prstGeom>
          <a:solidFill>
            <a:schemeClr val="bg1"/>
          </a:solidFill>
        </p:spPr>
        <p:txBody>
          <a:bodyPr wrap="square" rtlCol="0">
            <a:spAutoFit/>
          </a:bodyPr>
          <a:lstStyle/>
          <a:p>
            <a:pPr algn="ctr"/>
            <a:r>
              <a:rPr lang="nl-BE" sz="1200" dirty="0">
                <a:solidFill>
                  <a:srgbClr val="0078C1"/>
                </a:solidFill>
              </a:rPr>
              <a:t>ruimte, mobiliteit &amp; wonen</a:t>
            </a:r>
          </a:p>
        </p:txBody>
      </p:sp>
      <p:sp>
        <p:nvSpPr>
          <p:cNvPr id="31" name="Tekstvak 30"/>
          <p:cNvSpPr txBox="1"/>
          <p:nvPr/>
        </p:nvSpPr>
        <p:spPr>
          <a:xfrm>
            <a:off x="8954638" y="6079797"/>
            <a:ext cx="1417365" cy="276999"/>
          </a:xfrm>
          <a:prstGeom prst="rect">
            <a:avLst/>
          </a:prstGeom>
          <a:solidFill>
            <a:schemeClr val="bg1"/>
          </a:solidFill>
        </p:spPr>
        <p:txBody>
          <a:bodyPr wrap="square" rtlCol="0">
            <a:spAutoFit/>
          </a:bodyPr>
          <a:lstStyle/>
          <a:p>
            <a:pPr algn="ctr"/>
            <a:r>
              <a:rPr lang="nl-BE" sz="1200" dirty="0">
                <a:solidFill>
                  <a:srgbClr val="0078C1"/>
                </a:solidFill>
              </a:rPr>
              <a:t>communicatie</a:t>
            </a:r>
          </a:p>
        </p:txBody>
      </p:sp>
      <p:pic>
        <p:nvPicPr>
          <p:cNvPr id="3" name="Afbeelding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036" y="3940390"/>
            <a:ext cx="1248891" cy="1872000"/>
          </a:xfrm>
          <a:prstGeom prst="rect">
            <a:avLst/>
          </a:prstGeom>
        </p:spPr>
      </p:pic>
      <p:pic>
        <p:nvPicPr>
          <p:cNvPr id="32" name="Afbeelding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0541" y="3893159"/>
            <a:ext cx="1248891" cy="1872000"/>
          </a:xfrm>
          <a:prstGeom prst="rect">
            <a:avLst/>
          </a:prstGeom>
        </p:spPr>
      </p:pic>
      <p:pic>
        <p:nvPicPr>
          <p:cNvPr id="33" name="Afbeelding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2686" y="3903658"/>
            <a:ext cx="1248891" cy="1872000"/>
          </a:xfrm>
          <a:prstGeom prst="rect">
            <a:avLst/>
          </a:prstGeom>
        </p:spPr>
      </p:pic>
      <p:pic>
        <p:nvPicPr>
          <p:cNvPr id="36" name="Afbeelding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0024" y="3893159"/>
            <a:ext cx="1248891" cy="1872000"/>
          </a:xfrm>
          <a:prstGeom prst="rect">
            <a:avLst/>
          </a:prstGeom>
        </p:spPr>
      </p:pic>
      <p:sp>
        <p:nvSpPr>
          <p:cNvPr id="10" name="Tekstvak 9"/>
          <p:cNvSpPr txBox="1"/>
          <p:nvPr/>
        </p:nvSpPr>
        <p:spPr>
          <a:xfrm>
            <a:off x="1978216" y="3145316"/>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Frederique</a:t>
            </a:r>
            <a:endParaRPr lang="nl-BE" sz="1600" b="1" dirty="0">
              <a:solidFill>
                <a:schemeClr val="bg1"/>
              </a:solidFill>
            </a:endParaRPr>
          </a:p>
        </p:txBody>
      </p:sp>
      <p:sp>
        <p:nvSpPr>
          <p:cNvPr id="11" name="Tekstvak 10"/>
          <p:cNvSpPr txBox="1"/>
          <p:nvPr/>
        </p:nvSpPr>
        <p:spPr>
          <a:xfrm>
            <a:off x="3722321" y="3145316"/>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Jasmien</a:t>
            </a:r>
            <a:endParaRPr lang="nl-BE" sz="1600" b="1" dirty="0">
              <a:solidFill>
                <a:schemeClr val="bg1"/>
              </a:solidFill>
            </a:endParaRPr>
          </a:p>
        </p:txBody>
      </p:sp>
      <p:sp>
        <p:nvSpPr>
          <p:cNvPr id="12" name="Tekstvak 11"/>
          <p:cNvSpPr txBox="1"/>
          <p:nvPr/>
        </p:nvSpPr>
        <p:spPr>
          <a:xfrm>
            <a:off x="5466426" y="3145316"/>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Timmy</a:t>
            </a:r>
            <a:endParaRPr lang="nl-BE" sz="1600" b="1" dirty="0">
              <a:solidFill>
                <a:schemeClr val="bg1"/>
              </a:solidFill>
            </a:endParaRPr>
          </a:p>
        </p:txBody>
      </p:sp>
      <p:sp>
        <p:nvSpPr>
          <p:cNvPr id="13" name="Tekstvak 12"/>
          <p:cNvSpPr txBox="1"/>
          <p:nvPr/>
        </p:nvSpPr>
        <p:spPr>
          <a:xfrm>
            <a:off x="1978216" y="5756015"/>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(An) &gt; Jolien</a:t>
            </a:r>
            <a:endParaRPr lang="nl-BE" sz="1600" b="1" dirty="0">
              <a:solidFill>
                <a:schemeClr val="bg1"/>
              </a:solidFill>
            </a:endParaRPr>
          </a:p>
        </p:txBody>
      </p:sp>
      <p:sp>
        <p:nvSpPr>
          <p:cNvPr id="14" name="Tekstvak 13"/>
          <p:cNvSpPr txBox="1"/>
          <p:nvPr/>
        </p:nvSpPr>
        <p:spPr>
          <a:xfrm>
            <a:off x="3722321" y="5741243"/>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Don</a:t>
            </a:r>
            <a:endParaRPr lang="nl-BE" sz="1600" b="1" dirty="0">
              <a:solidFill>
                <a:schemeClr val="bg1"/>
              </a:solidFill>
            </a:endParaRPr>
          </a:p>
        </p:txBody>
      </p:sp>
      <p:sp>
        <p:nvSpPr>
          <p:cNvPr id="15" name="Tekstvak 14"/>
          <p:cNvSpPr txBox="1"/>
          <p:nvPr/>
        </p:nvSpPr>
        <p:spPr>
          <a:xfrm>
            <a:off x="7210531" y="5765159"/>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Lisa</a:t>
            </a:r>
            <a:endParaRPr lang="nl-BE" sz="1600" b="1" dirty="0">
              <a:solidFill>
                <a:schemeClr val="bg1"/>
              </a:solidFill>
            </a:endParaRPr>
          </a:p>
        </p:txBody>
      </p:sp>
      <p:sp>
        <p:nvSpPr>
          <p:cNvPr id="16" name="Tekstvak 15"/>
          <p:cNvSpPr txBox="1"/>
          <p:nvPr/>
        </p:nvSpPr>
        <p:spPr>
          <a:xfrm>
            <a:off x="7210532" y="3145316"/>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Line</a:t>
            </a:r>
            <a:endParaRPr lang="nl-BE" sz="1600" b="1" dirty="0">
              <a:solidFill>
                <a:schemeClr val="bg1"/>
              </a:solidFill>
            </a:endParaRPr>
          </a:p>
        </p:txBody>
      </p:sp>
      <p:sp>
        <p:nvSpPr>
          <p:cNvPr id="18" name="Tekstvak 17"/>
          <p:cNvSpPr txBox="1"/>
          <p:nvPr/>
        </p:nvSpPr>
        <p:spPr>
          <a:xfrm>
            <a:off x="5466426" y="5741243"/>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Peter</a:t>
            </a:r>
            <a:endParaRPr lang="nl-BE" sz="1600" b="1" dirty="0">
              <a:solidFill>
                <a:schemeClr val="bg1"/>
              </a:solidFill>
            </a:endParaRPr>
          </a:p>
        </p:txBody>
      </p:sp>
      <p:sp>
        <p:nvSpPr>
          <p:cNvPr id="19" name="Tekstvak 18"/>
          <p:cNvSpPr txBox="1"/>
          <p:nvPr/>
        </p:nvSpPr>
        <p:spPr>
          <a:xfrm>
            <a:off x="8954638" y="5741243"/>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Dorien</a:t>
            </a:r>
            <a:endParaRPr lang="nl-BE" sz="1600" b="1" dirty="0">
              <a:solidFill>
                <a:schemeClr val="bg1"/>
              </a:solidFill>
            </a:endParaRPr>
          </a:p>
        </p:txBody>
      </p:sp>
      <p:pic>
        <p:nvPicPr>
          <p:cNvPr id="5" name="Afbeelding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6448" y="1266260"/>
            <a:ext cx="1365129" cy="2046232"/>
          </a:xfrm>
          <a:prstGeom prst="rect">
            <a:avLst/>
          </a:prstGeom>
        </p:spPr>
      </p:pic>
      <p:sp>
        <p:nvSpPr>
          <p:cNvPr id="39" name="Tekstvak 38"/>
          <p:cNvSpPr txBox="1"/>
          <p:nvPr/>
        </p:nvSpPr>
        <p:spPr>
          <a:xfrm>
            <a:off x="8954638" y="3143215"/>
            <a:ext cx="1417365" cy="338554"/>
          </a:xfrm>
          <a:prstGeom prst="rect">
            <a:avLst/>
          </a:prstGeom>
          <a:solidFill>
            <a:srgbClr val="0078C1"/>
          </a:solidFill>
        </p:spPr>
        <p:txBody>
          <a:bodyPr wrap="square" rtlCol="0">
            <a:spAutoFit/>
          </a:bodyPr>
          <a:lstStyle/>
          <a:p>
            <a:pPr algn="ctr"/>
            <a:r>
              <a:rPr lang="nl-BE" sz="1600" b="1" dirty="0" smtClean="0">
                <a:solidFill>
                  <a:schemeClr val="bg1"/>
                </a:solidFill>
              </a:rPr>
              <a:t>Inge</a:t>
            </a:r>
            <a:endParaRPr lang="nl-BE" sz="1600" b="1" dirty="0">
              <a:solidFill>
                <a:schemeClr val="bg1"/>
              </a:solidFill>
            </a:endParaRPr>
          </a:p>
        </p:txBody>
      </p:sp>
      <p:sp>
        <p:nvSpPr>
          <p:cNvPr id="40" name="Tekstvak 39"/>
          <p:cNvSpPr txBox="1"/>
          <p:nvPr/>
        </p:nvSpPr>
        <p:spPr>
          <a:xfrm>
            <a:off x="8954637" y="3498898"/>
            <a:ext cx="1417365" cy="276999"/>
          </a:xfrm>
          <a:prstGeom prst="rect">
            <a:avLst/>
          </a:prstGeom>
          <a:solidFill>
            <a:schemeClr val="bg1"/>
          </a:solidFill>
        </p:spPr>
        <p:txBody>
          <a:bodyPr wrap="square" rtlCol="0">
            <a:spAutoFit/>
          </a:bodyPr>
          <a:lstStyle/>
          <a:p>
            <a:pPr algn="ctr"/>
            <a:r>
              <a:rPr lang="nl-BE" sz="1200" dirty="0" smtClean="0">
                <a:solidFill>
                  <a:srgbClr val="0078C1"/>
                </a:solidFill>
              </a:rPr>
              <a:t>jeugdwerkbeleid</a:t>
            </a:r>
            <a:endParaRPr lang="nl-BE" sz="1200" dirty="0">
              <a:solidFill>
                <a:srgbClr val="0078C1"/>
              </a:solidFill>
            </a:endParaRPr>
          </a:p>
        </p:txBody>
      </p:sp>
      <p:pic>
        <p:nvPicPr>
          <p:cNvPr id="6" name="Afbeelding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0783" y="3848602"/>
            <a:ext cx="1279158" cy="1917367"/>
          </a:xfrm>
          <a:prstGeom prst="rect">
            <a:avLst/>
          </a:prstGeom>
        </p:spPr>
      </p:pic>
    </p:spTree>
    <p:extLst>
      <p:ext uri="{BB962C8B-B14F-4D97-AF65-F5344CB8AC3E}">
        <p14:creationId xmlns:p14="http://schemas.microsoft.com/office/powerpoint/2010/main" val="69702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1"/>
          </p:nvPr>
        </p:nvSpPr>
        <p:spPr>
          <a:xfrm>
            <a:off x="2449301" y="685122"/>
            <a:ext cx="7346052" cy="646331"/>
          </a:xfrm>
        </p:spPr>
        <p:txBody>
          <a:bodyPr/>
          <a:lstStyle/>
          <a:p>
            <a:pPr algn="ctr"/>
            <a:r>
              <a:rPr lang="nl-BE" dirty="0" smtClean="0"/>
              <a:t>JEUGDWERK IN CIJFERS</a:t>
            </a:r>
            <a:endParaRPr lang="en-US" dirty="0"/>
          </a:p>
        </p:txBody>
      </p:sp>
      <p:sp>
        <p:nvSpPr>
          <p:cNvPr id="9" name="Tekstvak 8"/>
          <p:cNvSpPr txBox="1"/>
          <p:nvPr/>
        </p:nvSpPr>
        <p:spPr>
          <a:xfrm>
            <a:off x="1619672" y="3550425"/>
            <a:ext cx="2664296" cy="584775"/>
          </a:xfrm>
          <a:prstGeom prst="rect">
            <a:avLst/>
          </a:prstGeom>
          <a:solidFill>
            <a:schemeClr val="bg1"/>
          </a:solidFill>
        </p:spPr>
        <p:txBody>
          <a:bodyPr wrap="square" rtlCol="0">
            <a:spAutoFit/>
          </a:bodyPr>
          <a:lstStyle/>
          <a:p>
            <a:pPr algn="r"/>
            <a:r>
              <a:rPr lang="nl-BE" sz="3200" b="1" dirty="0" smtClean="0">
                <a:solidFill>
                  <a:srgbClr val="0078C1"/>
                </a:solidFill>
                <a:latin typeface="MetaPro-Black" panose="02000503050000020004" pitchFamily="50" charset="0"/>
              </a:rPr>
              <a:t>2 300 000</a:t>
            </a:r>
            <a:endParaRPr lang="nl-BE" sz="3200" b="1" dirty="0">
              <a:solidFill>
                <a:srgbClr val="0078C1"/>
              </a:solidFill>
              <a:latin typeface="MetaPro-Black" panose="02000503050000020004" pitchFamily="50" charset="0"/>
            </a:endParaRPr>
          </a:p>
        </p:txBody>
      </p:sp>
      <p:sp>
        <p:nvSpPr>
          <p:cNvPr id="10" name="Tekstvak 9"/>
          <p:cNvSpPr txBox="1"/>
          <p:nvPr/>
        </p:nvSpPr>
        <p:spPr>
          <a:xfrm>
            <a:off x="1619672" y="2965650"/>
            <a:ext cx="2664296" cy="584775"/>
          </a:xfrm>
          <a:prstGeom prst="rect">
            <a:avLst/>
          </a:prstGeom>
          <a:solidFill>
            <a:schemeClr val="bg1"/>
          </a:solidFill>
        </p:spPr>
        <p:txBody>
          <a:bodyPr wrap="square" rtlCol="0">
            <a:spAutoFit/>
          </a:bodyPr>
          <a:lstStyle/>
          <a:p>
            <a:pPr algn="r"/>
            <a:r>
              <a:rPr lang="nl-BE" sz="3200" b="1" dirty="0" smtClean="0">
                <a:solidFill>
                  <a:srgbClr val="0078C1"/>
                </a:solidFill>
                <a:latin typeface="MetaPro-Black" panose="02000503050000020004" pitchFamily="50" charset="0"/>
              </a:rPr>
              <a:t>1 000 000</a:t>
            </a:r>
            <a:endParaRPr lang="nl-BE" sz="3200" b="1" dirty="0">
              <a:solidFill>
                <a:srgbClr val="0078C1"/>
              </a:solidFill>
              <a:latin typeface="MetaPro-Black" panose="02000503050000020004" pitchFamily="50" charset="0"/>
            </a:endParaRPr>
          </a:p>
        </p:txBody>
      </p:sp>
      <p:sp>
        <p:nvSpPr>
          <p:cNvPr id="11" name="Tekstvak 10"/>
          <p:cNvSpPr txBox="1"/>
          <p:nvPr/>
        </p:nvSpPr>
        <p:spPr>
          <a:xfrm>
            <a:off x="1619672" y="2173562"/>
            <a:ext cx="2664296" cy="584775"/>
          </a:xfrm>
          <a:prstGeom prst="rect">
            <a:avLst/>
          </a:prstGeom>
          <a:solidFill>
            <a:schemeClr val="bg1"/>
          </a:solidFill>
        </p:spPr>
        <p:txBody>
          <a:bodyPr wrap="square" rtlCol="0">
            <a:spAutoFit/>
          </a:bodyPr>
          <a:lstStyle/>
          <a:p>
            <a:pPr algn="r"/>
            <a:r>
              <a:rPr lang="nl-BE" sz="2000" b="1" dirty="0" smtClean="0">
                <a:solidFill>
                  <a:srgbClr val="0078C1"/>
                </a:solidFill>
                <a:latin typeface="MetaPro-Black" panose="02000503050000020004" pitchFamily="50" charset="0"/>
              </a:rPr>
              <a:t>+/- </a:t>
            </a:r>
            <a:r>
              <a:rPr lang="nl-BE" sz="3200" b="1" dirty="0" smtClean="0">
                <a:solidFill>
                  <a:srgbClr val="0078C1"/>
                </a:solidFill>
                <a:latin typeface="MetaPro-Black" panose="02000503050000020004" pitchFamily="50" charset="0"/>
              </a:rPr>
              <a:t>6000</a:t>
            </a:r>
            <a:endParaRPr lang="nl-BE" sz="3200" b="1" dirty="0">
              <a:solidFill>
                <a:srgbClr val="0078C1"/>
              </a:solidFill>
              <a:latin typeface="MetaPro-Black" panose="02000503050000020004" pitchFamily="50" charset="0"/>
            </a:endParaRPr>
          </a:p>
        </p:txBody>
      </p:sp>
      <p:sp>
        <p:nvSpPr>
          <p:cNvPr id="12" name="Tekstvak 11"/>
          <p:cNvSpPr txBox="1"/>
          <p:nvPr/>
        </p:nvSpPr>
        <p:spPr>
          <a:xfrm>
            <a:off x="1619672" y="1597498"/>
            <a:ext cx="2664296" cy="584775"/>
          </a:xfrm>
          <a:prstGeom prst="rect">
            <a:avLst/>
          </a:prstGeom>
          <a:solidFill>
            <a:schemeClr val="bg1"/>
          </a:solidFill>
        </p:spPr>
        <p:txBody>
          <a:bodyPr wrap="square" rtlCol="0">
            <a:spAutoFit/>
          </a:bodyPr>
          <a:lstStyle/>
          <a:p>
            <a:pPr algn="r"/>
            <a:r>
              <a:rPr lang="nl-BE" sz="3200" b="1" dirty="0" smtClean="0">
                <a:solidFill>
                  <a:srgbClr val="0078C1"/>
                </a:solidFill>
                <a:latin typeface="MetaPro-Black" panose="02000503050000020004" pitchFamily="50" charset="0"/>
              </a:rPr>
              <a:t>109</a:t>
            </a:r>
            <a:endParaRPr lang="nl-BE" sz="3200" b="1" dirty="0">
              <a:solidFill>
                <a:srgbClr val="0078C1"/>
              </a:solidFill>
              <a:latin typeface="MetaPro-Black" panose="02000503050000020004" pitchFamily="50" charset="0"/>
            </a:endParaRPr>
          </a:p>
        </p:txBody>
      </p:sp>
      <p:sp>
        <p:nvSpPr>
          <p:cNvPr id="13" name="Tekstvak 12"/>
          <p:cNvSpPr txBox="1"/>
          <p:nvPr/>
        </p:nvSpPr>
        <p:spPr>
          <a:xfrm>
            <a:off x="1619672" y="4846569"/>
            <a:ext cx="2664296" cy="584775"/>
          </a:xfrm>
          <a:prstGeom prst="rect">
            <a:avLst/>
          </a:prstGeom>
          <a:solidFill>
            <a:schemeClr val="bg1"/>
          </a:solidFill>
        </p:spPr>
        <p:txBody>
          <a:bodyPr wrap="square" rtlCol="0">
            <a:spAutoFit/>
          </a:bodyPr>
          <a:lstStyle/>
          <a:p>
            <a:pPr algn="r"/>
            <a:r>
              <a:rPr lang="nl-BE" sz="3200" b="1" dirty="0" smtClean="0">
                <a:solidFill>
                  <a:srgbClr val="0078C1"/>
                </a:solidFill>
                <a:latin typeface="MetaPro-Black" panose="02000503050000020004" pitchFamily="50" charset="0"/>
              </a:rPr>
              <a:t>3200</a:t>
            </a:r>
            <a:endParaRPr lang="nl-BE" sz="3200" b="1" dirty="0">
              <a:solidFill>
                <a:srgbClr val="0078C1"/>
              </a:solidFill>
              <a:latin typeface="MetaPro-Black" panose="02000503050000020004" pitchFamily="50" charset="0"/>
            </a:endParaRPr>
          </a:p>
        </p:txBody>
      </p:sp>
      <p:sp>
        <p:nvSpPr>
          <p:cNvPr id="14" name="Tekstvak 13"/>
          <p:cNvSpPr txBox="1"/>
          <p:nvPr/>
        </p:nvSpPr>
        <p:spPr>
          <a:xfrm>
            <a:off x="1619672" y="5998697"/>
            <a:ext cx="2664296" cy="461665"/>
          </a:xfrm>
          <a:prstGeom prst="rect">
            <a:avLst/>
          </a:prstGeom>
          <a:solidFill>
            <a:schemeClr val="bg1"/>
          </a:solidFill>
        </p:spPr>
        <p:txBody>
          <a:bodyPr wrap="square" rtlCol="0">
            <a:spAutoFit/>
          </a:bodyPr>
          <a:lstStyle/>
          <a:p>
            <a:pPr algn="r"/>
            <a:r>
              <a:rPr lang="nl-BE" sz="2400" b="1" dirty="0" smtClean="0">
                <a:solidFill>
                  <a:srgbClr val="0078C1"/>
                </a:solidFill>
                <a:latin typeface="MetaPro-Black" panose="02000503050000020004" pitchFamily="50" charset="0"/>
              </a:rPr>
              <a:t>€ 44 </a:t>
            </a:r>
            <a:r>
              <a:rPr lang="nl-BE" sz="2400" b="1" dirty="0">
                <a:solidFill>
                  <a:srgbClr val="0078C1"/>
                </a:solidFill>
                <a:latin typeface="MetaPro-Black" panose="02000503050000020004" pitchFamily="50" charset="0"/>
              </a:rPr>
              <a:t>7</a:t>
            </a:r>
            <a:r>
              <a:rPr lang="nl-BE" sz="2400" b="1" dirty="0" smtClean="0">
                <a:solidFill>
                  <a:srgbClr val="0078C1"/>
                </a:solidFill>
                <a:latin typeface="MetaPro-Black" panose="02000503050000020004" pitchFamily="50" charset="0"/>
              </a:rPr>
              <a:t>00 000 000</a:t>
            </a:r>
            <a:endParaRPr lang="nl-BE" sz="2400" b="1" dirty="0">
              <a:solidFill>
                <a:srgbClr val="0078C1"/>
              </a:solidFill>
              <a:latin typeface="MetaPro-Black" panose="02000503050000020004" pitchFamily="50" charset="0"/>
            </a:endParaRPr>
          </a:p>
        </p:txBody>
      </p:sp>
      <p:sp>
        <p:nvSpPr>
          <p:cNvPr id="15" name="Tekstvak 14"/>
          <p:cNvSpPr txBox="1"/>
          <p:nvPr/>
        </p:nvSpPr>
        <p:spPr>
          <a:xfrm>
            <a:off x="1619672" y="5609040"/>
            <a:ext cx="2664296" cy="461665"/>
          </a:xfrm>
          <a:prstGeom prst="rect">
            <a:avLst/>
          </a:prstGeom>
          <a:solidFill>
            <a:schemeClr val="bg1"/>
          </a:solidFill>
        </p:spPr>
        <p:txBody>
          <a:bodyPr wrap="square" rtlCol="0">
            <a:spAutoFit/>
          </a:bodyPr>
          <a:lstStyle/>
          <a:p>
            <a:pPr algn="r"/>
            <a:r>
              <a:rPr lang="nl-BE" sz="2400" b="1" dirty="0" smtClean="0">
                <a:solidFill>
                  <a:srgbClr val="0078C1"/>
                </a:solidFill>
                <a:latin typeface="MetaPro-Black" panose="02000503050000020004" pitchFamily="50" charset="0"/>
              </a:rPr>
              <a:t>€ 50 </a:t>
            </a:r>
            <a:r>
              <a:rPr lang="nl-BE" sz="2400" b="1" dirty="0">
                <a:solidFill>
                  <a:srgbClr val="0078C1"/>
                </a:solidFill>
                <a:latin typeface="MetaPro-Black" panose="02000503050000020004" pitchFamily="50" charset="0"/>
              </a:rPr>
              <a:t>2</a:t>
            </a:r>
            <a:r>
              <a:rPr lang="nl-BE" sz="2400" b="1" dirty="0" smtClean="0">
                <a:solidFill>
                  <a:srgbClr val="0078C1"/>
                </a:solidFill>
                <a:latin typeface="MetaPro-Black" panose="02000503050000020004" pitchFamily="50" charset="0"/>
              </a:rPr>
              <a:t>00 000</a:t>
            </a:r>
            <a:endParaRPr lang="nl-BE" sz="2400" b="1" dirty="0">
              <a:solidFill>
                <a:srgbClr val="0078C1"/>
              </a:solidFill>
              <a:latin typeface="MetaPro-Black" panose="02000503050000020004" pitchFamily="50" charset="0"/>
            </a:endParaRPr>
          </a:p>
        </p:txBody>
      </p:sp>
      <p:sp>
        <p:nvSpPr>
          <p:cNvPr id="16" name="Tekstvak 15"/>
          <p:cNvSpPr txBox="1"/>
          <p:nvPr/>
        </p:nvSpPr>
        <p:spPr>
          <a:xfrm>
            <a:off x="4447320" y="1706924"/>
            <a:ext cx="5773696" cy="369332"/>
          </a:xfrm>
          <a:prstGeom prst="rect">
            <a:avLst/>
          </a:prstGeom>
          <a:noFill/>
        </p:spPr>
        <p:txBody>
          <a:bodyPr wrap="square" rtlCol="0">
            <a:spAutoFit/>
          </a:bodyPr>
          <a:lstStyle/>
          <a:p>
            <a:r>
              <a:rPr lang="nl-BE" b="1" dirty="0" smtClean="0">
                <a:solidFill>
                  <a:schemeClr val="bg1">
                    <a:lumMod val="50000"/>
                  </a:schemeClr>
                </a:solidFill>
                <a:latin typeface="MetaPro-Black" panose="02000503050000020004" pitchFamily="50" charset="0"/>
              </a:rPr>
              <a:t>Vlaams erkende </a:t>
            </a:r>
            <a:r>
              <a:rPr lang="nl-BE" b="1" dirty="0" err="1" smtClean="0">
                <a:solidFill>
                  <a:schemeClr val="bg1">
                    <a:lumMod val="50000"/>
                  </a:schemeClr>
                </a:solidFill>
                <a:latin typeface="MetaPro-Black" panose="02000503050000020004" pitchFamily="50" charset="0"/>
              </a:rPr>
              <a:t>jeugdwerkorganiaties</a:t>
            </a:r>
            <a:r>
              <a:rPr lang="nl-BE" b="1" dirty="0" smtClean="0">
                <a:solidFill>
                  <a:schemeClr val="bg1">
                    <a:lumMod val="50000"/>
                  </a:schemeClr>
                </a:solidFill>
                <a:latin typeface="MetaPro-Black" panose="02000503050000020004" pitchFamily="50" charset="0"/>
              </a:rPr>
              <a:t> </a:t>
            </a:r>
            <a:endParaRPr lang="nl-BE" b="1" dirty="0">
              <a:solidFill>
                <a:schemeClr val="bg1">
                  <a:lumMod val="50000"/>
                </a:schemeClr>
              </a:solidFill>
              <a:latin typeface="MetaPro-Black" panose="02000503050000020004" pitchFamily="50" charset="0"/>
            </a:endParaRPr>
          </a:p>
        </p:txBody>
      </p:sp>
      <p:sp>
        <p:nvSpPr>
          <p:cNvPr id="17" name="Tekstvak 16"/>
          <p:cNvSpPr txBox="1"/>
          <p:nvPr/>
        </p:nvSpPr>
        <p:spPr>
          <a:xfrm>
            <a:off x="4447320" y="2235117"/>
            <a:ext cx="5375109" cy="461665"/>
          </a:xfrm>
          <a:prstGeom prst="rect">
            <a:avLst/>
          </a:prstGeom>
          <a:noFill/>
        </p:spPr>
        <p:txBody>
          <a:bodyPr wrap="square" rtlCol="0">
            <a:spAutoFit/>
          </a:bodyPr>
          <a:lstStyle/>
          <a:p>
            <a:r>
              <a:rPr lang="nl-BE" sz="2400" b="1" dirty="0" smtClean="0">
                <a:solidFill>
                  <a:schemeClr val="bg1">
                    <a:lumMod val="50000"/>
                  </a:schemeClr>
                </a:solidFill>
                <a:latin typeface="MetaPro-Black" panose="02000503050000020004" pitchFamily="50" charset="0"/>
              </a:rPr>
              <a:t>Lokale jeugdwerkinitiatieven</a:t>
            </a:r>
            <a:endParaRPr lang="nl-BE" sz="2400" b="1" dirty="0">
              <a:solidFill>
                <a:schemeClr val="bg1">
                  <a:lumMod val="50000"/>
                </a:schemeClr>
              </a:solidFill>
              <a:latin typeface="MetaPro-Black" panose="02000503050000020004" pitchFamily="50" charset="0"/>
            </a:endParaRPr>
          </a:p>
        </p:txBody>
      </p:sp>
      <p:sp>
        <p:nvSpPr>
          <p:cNvPr id="18" name="Tekstvak 17"/>
          <p:cNvSpPr txBox="1"/>
          <p:nvPr/>
        </p:nvSpPr>
        <p:spPr>
          <a:xfrm>
            <a:off x="4404724" y="3027205"/>
            <a:ext cx="5375109" cy="461665"/>
          </a:xfrm>
          <a:prstGeom prst="rect">
            <a:avLst/>
          </a:prstGeom>
          <a:noFill/>
        </p:spPr>
        <p:txBody>
          <a:bodyPr wrap="square" rtlCol="0">
            <a:spAutoFit/>
          </a:bodyPr>
          <a:lstStyle/>
          <a:p>
            <a:r>
              <a:rPr lang="nl-BE" sz="2400" b="1" dirty="0" smtClean="0">
                <a:solidFill>
                  <a:schemeClr val="bg1">
                    <a:lumMod val="50000"/>
                  </a:schemeClr>
                </a:solidFill>
                <a:latin typeface="MetaPro-Black" panose="02000503050000020004" pitchFamily="50" charset="0"/>
              </a:rPr>
              <a:t>kinderen &amp; jongeren bereiken we?</a:t>
            </a:r>
            <a:endParaRPr lang="nl-BE" sz="2400" b="1" dirty="0">
              <a:solidFill>
                <a:schemeClr val="bg1">
                  <a:lumMod val="50000"/>
                </a:schemeClr>
              </a:solidFill>
              <a:latin typeface="MetaPro-Black" panose="02000503050000020004" pitchFamily="50" charset="0"/>
            </a:endParaRPr>
          </a:p>
        </p:txBody>
      </p:sp>
      <p:sp>
        <p:nvSpPr>
          <p:cNvPr id="19" name="Tekstvak 18"/>
          <p:cNvSpPr txBox="1"/>
          <p:nvPr/>
        </p:nvSpPr>
        <p:spPr>
          <a:xfrm>
            <a:off x="4447320" y="4908124"/>
            <a:ext cx="6792180" cy="461665"/>
          </a:xfrm>
          <a:prstGeom prst="rect">
            <a:avLst/>
          </a:prstGeom>
          <a:noFill/>
        </p:spPr>
        <p:txBody>
          <a:bodyPr wrap="square" rtlCol="0">
            <a:spAutoFit/>
          </a:bodyPr>
          <a:lstStyle/>
          <a:p>
            <a:r>
              <a:rPr lang="nl-BE" sz="2400" b="1" dirty="0" smtClean="0">
                <a:solidFill>
                  <a:schemeClr val="bg1">
                    <a:lumMod val="50000"/>
                  </a:schemeClr>
                </a:solidFill>
                <a:latin typeface="MetaPro-Black" panose="02000503050000020004" pitchFamily="50" charset="0"/>
              </a:rPr>
              <a:t>Professionele jeugdwerkers </a:t>
            </a:r>
            <a:r>
              <a:rPr lang="nl-BE" b="1" dirty="0" smtClean="0">
                <a:solidFill>
                  <a:schemeClr val="bg1">
                    <a:lumMod val="50000"/>
                  </a:schemeClr>
                </a:solidFill>
                <a:latin typeface="MetaPro-Black" panose="02000503050000020004" pitchFamily="50" charset="0"/>
              </a:rPr>
              <a:t>(loonbarema pc239)</a:t>
            </a:r>
            <a:endParaRPr lang="nl-BE" b="1" dirty="0">
              <a:solidFill>
                <a:schemeClr val="bg1">
                  <a:lumMod val="50000"/>
                </a:schemeClr>
              </a:solidFill>
              <a:latin typeface="MetaPro-Black" panose="02000503050000020004" pitchFamily="50" charset="0"/>
            </a:endParaRPr>
          </a:p>
        </p:txBody>
      </p:sp>
      <p:sp>
        <p:nvSpPr>
          <p:cNvPr id="20" name="Tekstvak 19"/>
          <p:cNvSpPr txBox="1"/>
          <p:nvPr/>
        </p:nvSpPr>
        <p:spPr>
          <a:xfrm>
            <a:off x="4392959" y="5655206"/>
            <a:ext cx="5375109" cy="369332"/>
          </a:xfrm>
          <a:prstGeom prst="rect">
            <a:avLst/>
          </a:prstGeom>
          <a:noFill/>
        </p:spPr>
        <p:txBody>
          <a:bodyPr wrap="square" rtlCol="0">
            <a:spAutoFit/>
          </a:bodyPr>
          <a:lstStyle/>
          <a:p>
            <a:r>
              <a:rPr lang="nl-BE" b="1" dirty="0" smtClean="0">
                <a:solidFill>
                  <a:schemeClr val="bg1">
                    <a:lumMod val="50000"/>
                  </a:schemeClr>
                </a:solidFill>
                <a:latin typeface="MetaPro-Black" panose="02000503050000020004" pitchFamily="50" charset="0"/>
              </a:rPr>
              <a:t>Budget voor jeugdbeleid vanuit Vlaanderen</a:t>
            </a:r>
            <a:endParaRPr lang="nl-BE" b="1" dirty="0">
              <a:solidFill>
                <a:schemeClr val="bg1">
                  <a:lumMod val="50000"/>
                </a:schemeClr>
              </a:solidFill>
              <a:latin typeface="MetaPro-Black" panose="02000503050000020004" pitchFamily="50" charset="0"/>
            </a:endParaRPr>
          </a:p>
        </p:txBody>
      </p:sp>
      <p:sp>
        <p:nvSpPr>
          <p:cNvPr id="21" name="Tekstvak 20"/>
          <p:cNvSpPr txBox="1"/>
          <p:nvPr/>
        </p:nvSpPr>
        <p:spPr>
          <a:xfrm>
            <a:off x="4392959" y="6044863"/>
            <a:ext cx="5375109" cy="369332"/>
          </a:xfrm>
          <a:prstGeom prst="rect">
            <a:avLst/>
          </a:prstGeom>
          <a:noFill/>
        </p:spPr>
        <p:txBody>
          <a:bodyPr wrap="square" rtlCol="0">
            <a:spAutoFit/>
          </a:bodyPr>
          <a:lstStyle/>
          <a:p>
            <a:r>
              <a:rPr lang="nl-BE" b="1" dirty="0" smtClean="0">
                <a:solidFill>
                  <a:schemeClr val="bg1">
                    <a:lumMod val="50000"/>
                  </a:schemeClr>
                </a:solidFill>
                <a:latin typeface="MetaPro-Black" panose="02000503050000020004" pitchFamily="50" charset="0"/>
              </a:rPr>
              <a:t>Zit er in de begroting van de Vlaamse overheid</a:t>
            </a:r>
            <a:endParaRPr lang="nl-BE" b="1" dirty="0">
              <a:solidFill>
                <a:schemeClr val="bg1">
                  <a:lumMod val="50000"/>
                </a:schemeClr>
              </a:solidFill>
              <a:latin typeface="MetaPro-Black" panose="02000503050000020004" pitchFamily="50" charset="0"/>
            </a:endParaRPr>
          </a:p>
        </p:txBody>
      </p:sp>
      <p:sp>
        <p:nvSpPr>
          <p:cNvPr id="22" name="Gekromde PIJL-RECHTS 21"/>
          <p:cNvSpPr/>
          <p:nvPr/>
        </p:nvSpPr>
        <p:spPr>
          <a:xfrm flipH="1">
            <a:off x="9329233" y="5796028"/>
            <a:ext cx="381500" cy="525681"/>
          </a:xfrm>
          <a:prstGeom prst="curvedRightArrow">
            <a:avLst/>
          </a:prstGeom>
          <a:solidFill>
            <a:srgbClr val="0071BA"/>
          </a:solidFill>
          <a:ln>
            <a:solidFill>
              <a:srgbClr val="0071BA"/>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solidFill>
                <a:schemeClr val="tx1"/>
              </a:solidFill>
            </a:endParaRPr>
          </a:p>
        </p:txBody>
      </p:sp>
      <p:sp>
        <p:nvSpPr>
          <p:cNvPr id="23" name="Tekstvak 22"/>
          <p:cNvSpPr txBox="1"/>
          <p:nvPr/>
        </p:nvSpPr>
        <p:spPr>
          <a:xfrm>
            <a:off x="9800175" y="5872229"/>
            <a:ext cx="867826" cy="369332"/>
          </a:xfrm>
          <a:prstGeom prst="rect">
            <a:avLst/>
          </a:prstGeom>
          <a:noFill/>
        </p:spPr>
        <p:txBody>
          <a:bodyPr wrap="square" rtlCol="0">
            <a:spAutoFit/>
          </a:bodyPr>
          <a:lstStyle/>
          <a:p>
            <a:r>
              <a:rPr lang="nl-BE" b="1" dirty="0" smtClean="0">
                <a:solidFill>
                  <a:srgbClr val="0071BA"/>
                </a:solidFill>
                <a:latin typeface="Gilroy ExtraBold" panose="00000900000000000000" pitchFamily="50" charset="0"/>
              </a:rPr>
              <a:t>= 0,1%</a:t>
            </a:r>
            <a:endParaRPr lang="nl-BE" b="1" dirty="0">
              <a:solidFill>
                <a:srgbClr val="0071BA"/>
              </a:solidFill>
              <a:latin typeface="Gilroy ExtraBold" panose="00000900000000000000" pitchFamily="50" charset="0"/>
            </a:endParaRPr>
          </a:p>
        </p:txBody>
      </p:sp>
      <p:sp>
        <p:nvSpPr>
          <p:cNvPr id="24" name="Tekstvak 23"/>
          <p:cNvSpPr txBox="1"/>
          <p:nvPr/>
        </p:nvSpPr>
        <p:spPr>
          <a:xfrm>
            <a:off x="4431124" y="3637514"/>
            <a:ext cx="6325776" cy="400110"/>
          </a:xfrm>
          <a:prstGeom prst="rect">
            <a:avLst/>
          </a:prstGeom>
          <a:noFill/>
        </p:spPr>
        <p:txBody>
          <a:bodyPr wrap="square" rtlCol="0">
            <a:spAutoFit/>
          </a:bodyPr>
          <a:lstStyle/>
          <a:p>
            <a:r>
              <a:rPr lang="nl-BE" sz="2000" b="1" dirty="0">
                <a:solidFill>
                  <a:schemeClr val="bg1">
                    <a:lumMod val="50000"/>
                  </a:schemeClr>
                </a:solidFill>
                <a:latin typeface="MetaPro-Black" panose="02000503050000020004" pitchFamily="50" charset="0"/>
              </a:rPr>
              <a:t>k</a:t>
            </a:r>
            <a:r>
              <a:rPr lang="nl-BE" sz="2000" b="1" dirty="0" smtClean="0">
                <a:solidFill>
                  <a:schemeClr val="bg1">
                    <a:lumMod val="50000"/>
                  </a:schemeClr>
                </a:solidFill>
                <a:latin typeface="MetaPro-Black" panose="02000503050000020004" pitchFamily="50" charset="0"/>
              </a:rPr>
              <a:t>inderen en Jongeren [0-30] in Vlaanderen &amp; Brussel</a:t>
            </a:r>
            <a:endParaRPr lang="nl-BE" sz="1600" b="1" dirty="0">
              <a:solidFill>
                <a:schemeClr val="bg1">
                  <a:lumMod val="50000"/>
                </a:schemeClr>
              </a:solidFill>
              <a:latin typeface="MetaPro-Black" panose="02000503050000020004" pitchFamily="50" charset="0"/>
            </a:endParaRPr>
          </a:p>
        </p:txBody>
      </p:sp>
      <p:sp>
        <p:nvSpPr>
          <p:cNvPr id="25" name="Tekstvak 24"/>
          <p:cNvSpPr txBox="1"/>
          <p:nvPr/>
        </p:nvSpPr>
        <p:spPr>
          <a:xfrm>
            <a:off x="1619672" y="4342513"/>
            <a:ext cx="2664296" cy="584775"/>
          </a:xfrm>
          <a:prstGeom prst="rect">
            <a:avLst/>
          </a:prstGeom>
          <a:solidFill>
            <a:schemeClr val="bg1"/>
          </a:solidFill>
        </p:spPr>
        <p:txBody>
          <a:bodyPr wrap="square" rtlCol="0">
            <a:spAutoFit/>
          </a:bodyPr>
          <a:lstStyle/>
          <a:p>
            <a:pPr algn="r"/>
            <a:r>
              <a:rPr lang="nl-BE" sz="3200" b="1" dirty="0" smtClean="0">
                <a:solidFill>
                  <a:srgbClr val="0078C1"/>
                </a:solidFill>
                <a:latin typeface="MetaPro-Black" panose="02000503050000020004" pitchFamily="50" charset="0"/>
              </a:rPr>
              <a:t>7400</a:t>
            </a:r>
            <a:endParaRPr lang="nl-BE" sz="3200" b="1" dirty="0">
              <a:solidFill>
                <a:srgbClr val="0078C1"/>
              </a:solidFill>
              <a:latin typeface="MetaPro-Black" panose="02000503050000020004" pitchFamily="50" charset="0"/>
            </a:endParaRPr>
          </a:p>
        </p:txBody>
      </p:sp>
      <p:sp>
        <p:nvSpPr>
          <p:cNvPr id="26" name="Tekstvak 25"/>
          <p:cNvSpPr txBox="1"/>
          <p:nvPr/>
        </p:nvSpPr>
        <p:spPr>
          <a:xfrm>
            <a:off x="4447320" y="4404068"/>
            <a:ext cx="7287480" cy="461665"/>
          </a:xfrm>
          <a:prstGeom prst="rect">
            <a:avLst/>
          </a:prstGeom>
          <a:noFill/>
        </p:spPr>
        <p:txBody>
          <a:bodyPr wrap="square" rtlCol="0">
            <a:spAutoFit/>
          </a:bodyPr>
          <a:lstStyle/>
          <a:p>
            <a:r>
              <a:rPr lang="nl-BE" sz="2400" b="1" dirty="0" smtClean="0">
                <a:solidFill>
                  <a:schemeClr val="bg1">
                    <a:lumMod val="50000"/>
                  </a:schemeClr>
                </a:solidFill>
                <a:latin typeface="MetaPro-Black" panose="02000503050000020004" pitchFamily="50" charset="0"/>
              </a:rPr>
              <a:t>(vrijwillige) jeugdwerkers mét een attest A-HA-I </a:t>
            </a:r>
            <a:endParaRPr lang="nl-BE" sz="1600" b="1" dirty="0">
              <a:solidFill>
                <a:schemeClr val="bg1">
                  <a:lumMod val="50000"/>
                </a:schemeClr>
              </a:solidFill>
              <a:latin typeface="MetaPro-Black" panose="02000503050000020004" pitchFamily="50" charset="0"/>
            </a:endParaRPr>
          </a:p>
        </p:txBody>
      </p:sp>
      <p:cxnSp>
        <p:nvCxnSpPr>
          <p:cNvPr id="27" name="Rechte verbindingslijn 26"/>
          <p:cNvCxnSpPr/>
          <p:nvPr/>
        </p:nvCxnSpPr>
        <p:spPr>
          <a:xfrm>
            <a:off x="3203848" y="2830345"/>
            <a:ext cx="5904656" cy="0"/>
          </a:xfrm>
          <a:prstGeom prst="line">
            <a:avLst/>
          </a:prstGeom>
          <a:ln w="12700">
            <a:solidFill>
              <a:srgbClr val="006EC0"/>
            </a:solidFill>
          </a:ln>
        </p:spPr>
        <p:style>
          <a:lnRef idx="1">
            <a:schemeClr val="accent6"/>
          </a:lnRef>
          <a:fillRef idx="0">
            <a:schemeClr val="accent6"/>
          </a:fillRef>
          <a:effectRef idx="0">
            <a:schemeClr val="accent6"/>
          </a:effectRef>
          <a:fontRef idx="minor">
            <a:schemeClr val="tx1"/>
          </a:fontRef>
        </p:style>
      </p:cxnSp>
      <p:cxnSp>
        <p:nvCxnSpPr>
          <p:cNvPr id="28" name="Rechte verbindingslijn 27"/>
          <p:cNvCxnSpPr/>
          <p:nvPr/>
        </p:nvCxnSpPr>
        <p:spPr>
          <a:xfrm>
            <a:off x="3203848" y="4270505"/>
            <a:ext cx="5904656" cy="0"/>
          </a:xfrm>
          <a:prstGeom prst="line">
            <a:avLst/>
          </a:prstGeom>
          <a:ln w="12700">
            <a:solidFill>
              <a:srgbClr val="006EC0"/>
            </a:solidFill>
          </a:ln>
        </p:spPr>
        <p:style>
          <a:lnRef idx="1">
            <a:schemeClr val="accent6"/>
          </a:lnRef>
          <a:fillRef idx="0">
            <a:schemeClr val="accent6"/>
          </a:fillRef>
          <a:effectRef idx="0">
            <a:schemeClr val="accent6"/>
          </a:effectRef>
          <a:fontRef idx="minor">
            <a:schemeClr val="tx1"/>
          </a:fontRef>
        </p:style>
      </p:cxnSp>
      <p:cxnSp>
        <p:nvCxnSpPr>
          <p:cNvPr id="29" name="Rechte verbindingslijn 28"/>
          <p:cNvCxnSpPr/>
          <p:nvPr/>
        </p:nvCxnSpPr>
        <p:spPr>
          <a:xfrm>
            <a:off x="3203848" y="5494641"/>
            <a:ext cx="5904656" cy="0"/>
          </a:xfrm>
          <a:prstGeom prst="line">
            <a:avLst/>
          </a:prstGeom>
          <a:ln w="12700">
            <a:solidFill>
              <a:srgbClr val="006EC0"/>
            </a:solidFill>
          </a:ln>
        </p:spPr>
        <p:style>
          <a:lnRef idx="1">
            <a:schemeClr val="accent6"/>
          </a:lnRef>
          <a:fillRef idx="0">
            <a:schemeClr val="accent6"/>
          </a:fillRef>
          <a:effectRef idx="0">
            <a:schemeClr val="accent6"/>
          </a:effectRef>
          <a:fontRef idx="minor">
            <a:schemeClr val="tx1"/>
          </a:fontRef>
        </p:style>
      </p:cxnSp>
      <p:pic>
        <p:nvPicPr>
          <p:cNvPr id="30" name="Afbeelding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1804" y="1542784"/>
            <a:ext cx="677455" cy="640421"/>
          </a:xfrm>
          <a:prstGeom prst="rect">
            <a:avLst/>
          </a:prstGeom>
        </p:spPr>
      </p:pic>
      <p:cxnSp>
        <p:nvCxnSpPr>
          <p:cNvPr id="32" name="Rechte verbindingslijn met pijl 31"/>
          <p:cNvCxnSpPr/>
          <p:nvPr/>
        </p:nvCxnSpPr>
        <p:spPr>
          <a:xfrm flipH="1">
            <a:off x="8686800" y="1885240"/>
            <a:ext cx="41500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39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1+#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1+#ppt_w/2"/>
                                          </p:val>
                                        </p:tav>
                                        <p:tav tm="100000">
                                          <p:val>
                                            <p:strVal val="#ppt_x"/>
                                          </p:val>
                                        </p:tav>
                                      </p:tavLst>
                                    </p:anim>
                                    <p:anim calcmode="lin" valueType="num">
                                      <p:cBhvr additive="base">
                                        <p:cTn id="58" dur="500" fill="hold"/>
                                        <p:tgtEl>
                                          <p:spTgt spid="13"/>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1+#ppt_w/2"/>
                                          </p:val>
                                        </p:tav>
                                        <p:tav tm="100000">
                                          <p:val>
                                            <p:strVal val="#ppt_x"/>
                                          </p:val>
                                        </p:tav>
                                      </p:tavLst>
                                    </p:anim>
                                    <p:anim calcmode="lin" valueType="num">
                                      <p:cBhvr additive="base">
                                        <p:cTn id="6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1+#ppt_w/2"/>
                                          </p:val>
                                        </p:tav>
                                        <p:tav tm="100000">
                                          <p:val>
                                            <p:strVal val="#ppt_x"/>
                                          </p:val>
                                        </p:tav>
                                      </p:tavLst>
                                    </p:anim>
                                    <p:anim calcmode="lin" valueType="num">
                                      <p:cBhvr additive="base">
                                        <p:cTn id="68" dur="500" fill="hold"/>
                                        <p:tgtEl>
                                          <p:spTgt spid="15"/>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1+#ppt_w/2"/>
                                          </p:val>
                                        </p:tav>
                                        <p:tav tm="100000">
                                          <p:val>
                                            <p:strVal val="#ppt_x"/>
                                          </p:val>
                                        </p:tav>
                                      </p:tavLst>
                                    </p:anim>
                                    <p:anim calcmode="lin" valueType="num">
                                      <p:cBhvr additive="base">
                                        <p:cTn id="7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500" fill="hold"/>
                                        <p:tgtEl>
                                          <p:spTgt spid="14"/>
                                        </p:tgtEl>
                                        <p:attrNameLst>
                                          <p:attrName>ppt_x</p:attrName>
                                        </p:attrNameLst>
                                      </p:cBhvr>
                                      <p:tavLst>
                                        <p:tav tm="0">
                                          <p:val>
                                            <p:strVal val="1+#ppt_w/2"/>
                                          </p:val>
                                        </p:tav>
                                        <p:tav tm="100000">
                                          <p:val>
                                            <p:strVal val="#ppt_x"/>
                                          </p:val>
                                        </p:tav>
                                      </p:tavLst>
                                    </p:anim>
                                    <p:anim calcmode="lin" valueType="num">
                                      <p:cBhvr additive="base">
                                        <p:cTn id="78" dur="500" fill="hold"/>
                                        <p:tgtEl>
                                          <p:spTgt spid="14"/>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1+#ppt_w/2"/>
                                          </p:val>
                                        </p:tav>
                                        <p:tav tm="100000">
                                          <p:val>
                                            <p:strVal val="#ppt_x"/>
                                          </p:val>
                                        </p:tav>
                                      </p:tavLst>
                                    </p:anim>
                                    <p:anim calcmode="lin" valueType="num">
                                      <p:cBhvr additive="base">
                                        <p:cTn id="8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p:bldP spid="17" grpId="0"/>
      <p:bldP spid="18" grpId="0"/>
      <p:bldP spid="19" grpId="0"/>
      <p:bldP spid="20" grpId="0"/>
      <p:bldP spid="21" grpId="0"/>
      <p:bldP spid="22" grpId="0" animBg="1"/>
      <p:bldP spid="23" grpId="0"/>
      <p:bldP spid="24" grpId="0"/>
      <p:bldP spid="25"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970143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 y="1306286"/>
            <a:ext cx="2180492" cy="4985980"/>
          </a:xfrm>
          <a:prstGeom prst="rect">
            <a:avLst/>
          </a:prstGeom>
          <a:noFill/>
        </p:spPr>
        <p:txBody>
          <a:bodyPr wrap="square" rtlCol="0">
            <a:spAutoFit/>
          </a:bodyPr>
          <a:lstStyle/>
          <a:p>
            <a:pPr algn="r"/>
            <a:r>
              <a:rPr lang="en-US" sz="1400" b="1" dirty="0" err="1">
                <a:latin typeface="Gilroy Light" panose="00000400000000000000" pitchFamily="50" charset="0"/>
              </a:rPr>
              <a:t>jeugdbewegingen</a:t>
            </a:r>
            <a:r>
              <a:rPr lang="en-US" sz="1400" b="1" dirty="0">
                <a:latin typeface="Gilroy Light" panose="00000400000000000000" pitchFamily="50" charset="0"/>
              </a:rPr>
              <a:t> </a:t>
            </a:r>
            <a:br>
              <a:rPr lang="en-US" sz="1400" b="1" dirty="0">
                <a:latin typeface="Gilroy Light" panose="00000400000000000000" pitchFamily="50" charset="0"/>
              </a:rPr>
            </a:br>
            <a:endParaRPr lang="en-US" sz="1400" b="1" dirty="0" smtClean="0">
              <a:latin typeface="Gilroy Light" panose="00000400000000000000" pitchFamily="50" charset="0"/>
            </a:endParaRPr>
          </a:p>
          <a:p>
            <a:pPr algn="r"/>
            <a:r>
              <a:rPr lang="en-US" sz="1400" b="1" dirty="0" err="1">
                <a:latin typeface="Gilroy Light" panose="00000400000000000000" pitchFamily="50" charset="0"/>
              </a:rPr>
              <a:t>j</a:t>
            </a:r>
            <a:r>
              <a:rPr lang="en-US" sz="1400" b="1" dirty="0" err="1" smtClean="0">
                <a:latin typeface="Gilroy Light" panose="00000400000000000000" pitchFamily="50" charset="0"/>
              </a:rPr>
              <a:t>ongerenbewegingen</a:t>
            </a:r>
            <a:endParaRPr lang="en-US" sz="1400" b="1" dirty="0" smtClean="0">
              <a:latin typeface="Gilroy Light" panose="00000400000000000000" pitchFamily="50" charset="0"/>
            </a:endParaRPr>
          </a:p>
          <a:p>
            <a:pPr algn="r"/>
            <a:endParaRPr lang="en-US" sz="1400" b="1" dirty="0">
              <a:latin typeface="Gilroy Light" panose="00000400000000000000" pitchFamily="50" charset="0"/>
            </a:endParaRPr>
          </a:p>
          <a:p>
            <a:pPr algn="r"/>
            <a:r>
              <a:rPr lang="en-US" sz="1400" b="1" dirty="0" err="1" smtClean="0">
                <a:latin typeface="Gilroy Light" panose="00000400000000000000" pitchFamily="50" charset="0"/>
              </a:rPr>
              <a:t>Jeugdhuizen</a:t>
            </a:r>
            <a:endParaRPr lang="en-US" sz="1400" b="1" dirty="0" smtClean="0">
              <a:latin typeface="Gilroy Light" panose="00000400000000000000" pitchFamily="50" charset="0"/>
            </a:endParaRPr>
          </a:p>
          <a:p>
            <a:pPr algn="r"/>
            <a:endParaRPr lang="en-US" sz="1400" b="1" dirty="0">
              <a:latin typeface="Gilroy Light" panose="00000400000000000000" pitchFamily="50" charset="0"/>
            </a:endParaRPr>
          </a:p>
          <a:p>
            <a:pPr algn="r"/>
            <a:endParaRPr lang="en-US" sz="1400" b="1" dirty="0" smtClean="0">
              <a:latin typeface="Gilroy Light" panose="00000400000000000000" pitchFamily="50" charset="0"/>
            </a:endParaRPr>
          </a:p>
          <a:p>
            <a:pPr algn="r"/>
            <a:endParaRPr lang="en-US" sz="1400" b="1" dirty="0">
              <a:latin typeface="Gilroy Light" panose="00000400000000000000" pitchFamily="50" charset="0"/>
            </a:endParaRPr>
          </a:p>
          <a:p>
            <a:pPr algn="r"/>
            <a:r>
              <a:rPr lang="en-US" sz="1400" b="1" dirty="0" err="1" smtClean="0">
                <a:latin typeface="Gilroy Light" panose="00000400000000000000" pitchFamily="50" charset="0"/>
              </a:rPr>
              <a:t>vakantie</a:t>
            </a:r>
            <a:r>
              <a:rPr lang="en-US" sz="1400" b="1" dirty="0" smtClean="0">
                <a:latin typeface="Gilroy Light" panose="00000400000000000000" pitchFamily="50" charset="0"/>
              </a:rPr>
              <a:t> </a:t>
            </a:r>
            <a:r>
              <a:rPr lang="en-US" sz="1400" b="1" dirty="0" err="1">
                <a:latin typeface="Gilroy Light" panose="00000400000000000000" pitchFamily="50" charset="0"/>
              </a:rPr>
              <a:t>organisaties</a:t>
            </a:r>
            <a:r>
              <a:rPr lang="en-US" sz="1400" b="1" dirty="0">
                <a:latin typeface="Gilroy Light" panose="00000400000000000000" pitchFamily="50" charset="0"/>
              </a:rPr>
              <a:t> </a:t>
            </a:r>
            <a:br>
              <a:rPr lang="en-US" sz="1400" b="1" dirty="0">
                <a:latin typeface="Gilroy Light" panose="00000400000000000000" pitchFamily="50" charset="0"/>
              </a:rPr>
            </a:br>
            <a:endParaRPr lang="en-US" sz="1400" b="1" dirty="0" smtClean="0">
              <a:latin typeface="Gilroy Light" panose="00000400000000000000" pitchFamily="50" charset="0"/>
            </a:endParaRPr>
          </a:p>
          <a:p>
            <a:pPr algn="r"/>
            <a:endParaRPr lang="en-US" sz="1400" b="1" dirty="0">
              <a:latin typeface="Gilroy Light" panose="00000400000000000000" pitchFamily="50" charset="0"/>
            </a:endParaRPr>
          </a:p>
          <a:p>
            <a:pPr algn="r"/>
            <a:endParaRPr lang="en-US" sz="1400" b="1" dirty="0" smtClean="0">
              <a:latin typeface="Gilroy Light" panose="00000400000000000000" pitchFamily="50" charset="0"/>
            </a:endParaRPr>
          </a:p>
          <a:p>
            <a:pPr algn="r"/>
            <a:r>
              <a:rPr lang="nl" sz="1400" b="1" dirty="0" smtClean="0">
                <a:latin typeface="Gilroy Light" panose="00000400000000000000" pitchFamily="50" charset="0"/>
              </a:rPr>
              <a:t>WMKJ </a:t>
            </a:r>
            <a:r>
              <a:rPr lang="nl" sz="1400" b="1" dirty="0">
                <a:latin typeface="Gilroy Light" panose="00000400000000000000" pitchFamily="50" charset="0"/>
              </a:rPr>
              <a:t/>
            </a:r>
            <a:br>
              <a:rPr lang="nl" sz="1400" b="1" dirty="0">
                <a:latin typeface="Gilroy Light" panose="00000400000000000000" pitchFamily="50" charset="0"/>
              </a:rPr>
            </a:br>
            <a:r>
              <a:rPr lang="nl" sz="1200" b="1" dirty="0" smtClean="0">
                <a:latin typeface="Gilroy Light" panose="00000400000000000000" pitchFamily="50" charset="0"/>
              </a:rPr>
              <a:t>jeugdwelzijnswerk</a:t>
            </a:r>
            <a:endParaRPr lang="nl" sz="1400" b="1" dirty="0" smtClean="0">
              <a:latin typeface="Gilroy Light" panose="00000400000000000000" pitchFamily="50" charset="0"/>
            </a:endParaRPr>
          </a:p>
          <a:p>
            <a:pPr algn="r"/>
            <a:r>
              <a:rPr lang="en-US" sz="1200" b="1" dirty="0" smtClean="0">
                <a:latin typeface="Gilroy Light" panose="00000400000000000000" pitchFamily="50" charset="0"/>
              </a:rPr>
              <a:t>B</a:t>
            </a:r>
            <a:r>
              <a:rPr lang="nl" sz="1200" b="1" dirty="0" smtClean="0">
                <a:latin typeface="Gilroy Light" panose="00000400000000000000" pitchFamily="50" charset="0"/>
              </a:rPr>
              <a:t>ijzondere doelgroepen</a:t>
            </a:r>
          </a:p>
          <a:p>
            <a:pPr algn="r"/>
            <a:endParaRPr lang="nl" sz="1400" b="1" dirty="0">
              <a:latin typeface="Gilroy Light" panose="00000400000000000000" pitchFamily="50" charset="0"/>
            </a:endParaRPr>
          </a:p>
          <a:p>
            <a:pPr algn="r"/>
            <a:endParaRPr lang="en-US" sz="1400" b="1" dirty="0" smtClean="0">
              <a:latin typeface="Gilroy Light" panose="00000400000000000000" pitchFamily="50" charset="0"/>
            </a:endParaRPr>
          </a:p>
          <a:p>
            <a:pPr algn="r"/>
            <a:endParaRPr lang="en-US" sz="1400" b="1" dirty="0">
              <a:latin typeface="Gilroy Light" panose="00000400000000000000" pitchFamily="50" charset="0"/>
            </a:endParaRPr>
          </a:p>
          <a:p>
            <a:pPr algn="r"/>
            <a:r>
              <a:rPr lang="en-US" sz="1400" b="1" dirty="0" smtClean="0">
                <a:latin typeface="Gilroy Light" panose="00000400000000000000" pitchFamily="50" charset="0"/>
              </a:rPr>
              <a:t>W</a:t>
            </a:r>
            <a:r>
              <a:rPr lang="nl" sz="1400" b="1" dirty="0" smtClean="0">
                <a:latin typeface="Gilroy Light" panose="00000400000000000000" pitchFamily="50" charset="0"/>
              </a:rPr>
              <a:t>etenschap</a:t>
            </a:r>
          </a:p>
          <a:p>
            <a:pPr algn="r"/>
            <a:endParaRPr lang="en-US" sz="1400" b="1" dirty="0" smtClean="0">
              <a:latin typeface="Gilroy Light" panose="00000400000000000000" pitchFamily="50" charset="0"/>
            </a:endParaRPr>
          </a:p>
          <a:p>
            <a:pPr algn="r"/>
            <a:r>
              <a:rPr lang="en-US" sz="1400" b="1" dirty="0" smtClean="0">
                <a:latin typeface="Gilroy Light" panose="00000400000000000000" pitchFamily="50" charset="0"/>
              </a:rPr>
              <a:t>N</a:t>
            </a:r>
            <a:r>
              <a:rPr lang="nl" sz="1400" b="1" dirty="0" smtClean="0">
                <a:latin typeface="Gilroy Light" panose="00000400000000000000" pitchFamily="50" charset="0"/>
              </a:rPr>
              <a:t>atuur</a:t>
            </a:r>
          </a:p>
          <a:p>
            <a:pPr algn="r"/>
            <a:endParaRPr lang="nl" sz="1400" b="1" dirty="0" smtClean="0">
              <a:latin typeface="Gilroy Light" panose="00000400000000000000" pitchFamily="50" charset="0"/>
            </a:endParaRPr>
          </a:p>
          <a:p>
            <a:pPr algn="r"/>
            <a:r>
              <a:rPr lang="nl" sz="1400" b="1" dirty="0" smtClean="0">
                <a:latin typeface="Gilroy Light" panose="00000400000000000000" pitchFamily="50" charset="0"/>
              </a:rPr>
              <a:t>Outdoor</a:t>
            </a:r>
            <a:endParaRPr lang="en-US" sz="1400" b="1" dirty="0">
              <a:latin typeface="Gilroy Light" panose="00000400000000000000" pitchFamily="50" charset="0"/>
            </a:endParaRPr>
          </a:p>
        </p:txBody>
      </p:sp>
      <p:sp>
        <p:nvSpPr>
          <p:cNvPr id="5" name="Tekstvak 4"/>
          <p:cNvSpPr txBox="1"/>
          <p:nvPr/>
        </p:nvSpPr>
        <p:spPr>
          <a:xfrm>
            <a:off x="9929468" y="1355124"/>
            <a:ext cx="2180492" cy="4339650"/>
          </a:xfrm>
          <a:prstGeom prst="rect">
            <a:avLst/>
          </a:prstGeom>
          <a:noFill/>
        </p:spPr>
        <p:txBody>
          <a:bodyPr wrap="square" rtlCol="0">
            <a:spAutoFit/>
          </a:bodyPr>
          <a:lstStyle/>
          <a:p>
            <a:r>
              <a:rPr lang="nl-BE" sz="1400" b="1" dirty="0" smtClean="0">
                <a:latin typeface="Gilroy Light" panose="00000400000000000000" pitchFamily="50" charset="0"/>
              </a:rPr>
              <a:t>(kader)vorming</a:t>
            </a:r>
          </a:p>
          <a:p>
            <a:endParaRPr lang="nl-BE" sz="1400" b="1" dirty="0">
              <a:latin typeface="Gilroy Light" panose="00000400000000000000" pitchFamily="50" charset="0"/>
            </a:endParaRPr>
          </a:p>
          <a:p>
            <a:r>
              <a:rPr lang="nl-BE" sz="1400" b="1" dirty="0" smtClean="0">
                <a:latin typeface="Gilroy Light" panose="00000400000000000000" pitchFamily="50" charset="0"/>
              </a:rPr>
              <a:t>Speelpleinen</a:t>
            </a:r>
          </a:p>
          <a:p>
            <a:endParaRPr lang="nl-BE" sz="1400" b="1" dirty="0">
              <a:latin typeface="Gilroy Light" panose="00000400000000000000" pitchFamily="50" charset="0"/>
            </a:endParaRPr>
          </a:p>
          <a:p>
            <a:r>
              <a:rPr lang="nl-BE" sz="1400" b="1" dirty="0" smtClean="0">
                <a:latin typeface="Gilroy Light" panose="00000400000000000000" pitchFamily="50" charset="0"/>
              </a:rPr>
              <a:t>Jeugddiensten</a:t>
            </a:r>
          </a:p>
          <a:p>
            <a:endParaRPr lang="nl-BE" sz="1400" b="1" dirty="0">
              <a:latin typeface="Gilroy Light" panose="00000400000000000000" pitchFamily="50" charset="0"/>
            </a:endParaRPr>
          </a:p>
          <a:p>
            <a:r>
              <a:rPr lang="nl-BE" sz="1400" b="1" dirty="0" smtClean="0">
                <a:latin typeface="Gilroy Light" panose="00000400000000000000" pitchFamily="50" charset="0"/>
              </a:rPr>
              <a:t>Gericht op thema </a:t>
            </a:r>
          </a:p>
          <a:p>
            <a:r>
              <a:rPr lang="nl-BE" sz="1400" b="1" dirty="0" smtClean="0">
                <a:latin typeface="Gilroy Light" panose="00000400000000000000" pitchFamily="50" charset="0"/>
              </a:rPr>
              <a:t>Gericht op participatie</a:t>
            </a:r>
          </a:p>
          <a:p>
            <a:endParaRPr lang="nl-BE" sz="1400" b="1" dirty="0">
              <a:latin typeface="Gilroy Light" panose="00000400000000000000" pitchFamily="50" charset="0"/>
            </a:endParaRPr>
          </a:p>
          <a:p>
            <a:r>
              <a:rPr lang="nl-BE" sz="1400" b="1" dirty="0" smtClean="0">
                <a:latin typeface="Gilroy Light" panose="00000400000000000000" pitchFamily="50" charset="0"/>
              </a:rPr>
              <a:t>Vakantie aanbod</a:t>
            </a:r>
          </a:p>
          <a:p>
            <a:r>
              <a:rPr lang="nl-BE" sz="1200" b="1" dirty="0" smtClean="0">
                <a:latin typeface="Gilroy Light" panose="00000400000000000000" pitchFamily="50" charset="0"/>
              </a:rPr>
              <a:t>(creatief, muzisch, </a:t>
            </a:r>
            <a:r>
              <a:rPr lang="nl-BE" sz="1200" b="1" dirty="0" err="1" smtClean="0">
                <a:latin typeface="Gilroy Light" panose="00000400000000000000" pitchFamily="50" charset="0"/>
              </a:rPr>
              <a:t>sport&amp;spel</a:t>
            </a:r>
            <a:r>
              <a:rPr lang="nl-BE" sz="1200" b="1" dirty="0" smtClean="0">
                <a:latin typeface="Gilroy Light" panose="00000400000000000000" pitchFamily="50" charset="0"/>
              </a:rPr>
              <a:t>, … )</a:t>
            </a:r>
          </a:p>
          <a:p>
            <a:endParaRPr lang="nl-BE" sz="1400" b="1" dirty="0">
              <a:latin typeface="Gilroy Light" panose="00000400000000000000" pitchFamily="50" charset="0"/>
            </a:endParaRPr>
          </a:p>
          <a:p>
            <a:endParaRPr lang="nl-BE" sz="1400" b="1" dirty="0" smtClean="0">
              <a:latin typeface="Gilroy Light" panose="00000400000000000000" pitchFamily="50" charset="0"/>
            </a:endParaRPr>
          </a:p>
          <a:p>
            <a:endParaRPr lang="nl-BE" sz="1400" b="1" dirty="0">
              <a:latin typeface="Gilroy Light" panose="00000400000000000000" pitchFamily="50" charset="0"/>
            </a:endParaRPr>
          </a:p>
          <a:p>
            <a:endParaRPr lang="nl-BE" sz="1400" b="1" dirty="0" smtClean="0">
              <a:latin typeface="Gilroy Light" panose="00000400000000000000" pitchFamily="50" charset="0"/>
            </a:endParaRPr>
          </a:p>
          <a:p>
            <a:r>
              <a:rPr lang="nl-BE" sz="1400" b="1" dirty="0" err="1" smtClean="0">
                <a:latin typeface="Gilroy Light" panose="00000400000000000000" pitchFamily="50" charset="0"/>
              </a:rPr>
              <a:t>Taalkvakantie</a:t>
            </a:r>
            <a:endParaRPr lang="nl-BE" sz="1400" b="1" dirty="0" smtClean="0">
              <a:latin typeface="Gilroy Light" panose="00000400000000000000" pitchFamily="50" charset="0"/>
            </a:endParaRPr>
          </a:p>
          <a:p>
            <a:endParaRPr lang="nl-BE" sz="1400" b="1" dirty="0">
              <a:latin typeface="Gilroy Light" panose="00000400000000000000" pitchFamily="50" charset="0"/>
            </a:endParaRPr>
          </a:p>
          <a:p>
            <a:endParaRPr lang="nl-BE" sz="1400" b="1" dirty="0" smtClean="0">
              <a:latin typeface="Gilroy Light" panose="00000400000000000000" pitchFamily="50" charset="0"/>
            </a:endParaRPr>
          </a:p>
          <a:p>
            <a:r>
              <a:rPr lang="nl-BE" sz="1400" b="1" dirty="0" smtClean="0">
                <a:latin typeface="Gilroy Light" panose="00000400000000000000" pitchFamily="50" charset="0"/>
              </a:rPr>
              <a:t>Intercultureel</a:t>
            </a:r>
            <a:endParaRPr lang="en-US" sz="1400" b="1" dirty="0">
              <a:latin typeface="Gilroy Light" panose="00000400000000000000" pitchFamily="50" charset="0"/>
            </a:endParaRPr>
          </a:p>
        </p:txBody>
      </p:sp>
      <p:sp>
        <p:nvSpPr>
          <p:cNvPr id="7" name="Afgeronde rechthoek 6"/>
          <p:cNvSpPr/>
          <p:nvPr/>
        </p:nvSpPr>
        <p:spPr>
          <a:xfrm>
            <a:off x="82041" y="3938955"/>
            <a:ext cx="2098452" cy="533562"/>
          </a:xfrm>
          <a:prstGeom prst="roundRect">
            <a:avLst/>
          </a:prstGeom>
          <a:solidFill>
            <a:srgbClr val="0071B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smtClean="0">
                <a:solidFill>
                  <a:schemeClr val="bg1"/>
                </a:solidFill>
                <a:latin typeface="Gilroy ExtraBold" panose="00000900000000000000" pitchFamily="50" charset="0"/>
              </a:rPr>
              <a:t>Jeugdwelzijnswerk</a:t>
            </a:r>
            <a:endParaRPr lang="en-US" sz="1600" dirty="0">
              <a:solidFill>
                <a:schemeClr val="bg1"/>
              </a:solidFill>
              <a:latin typeface="Gilroy ExtraBold" panose="00000900000000000000" pitchFamily="50"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453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Lst>
  </p:timing>
</p:sld>
</file>

<file path=ppt/theme/theme1.xml><?xml version="1.0" encoding="utf-8"?>
<a:theme xmlns:a="http://schemas.openxmlformats.org/drawingml/2006/main" name="Kantoorthema">
  <a:themeElements>
    <a:clrScheme name="_AMBRASSADE">
      <a:dk1>
        <a:srgbClr val="2E2C2C"/>
      </a:dk1>
      <a:lt1>
        <a:srgbClr val="FFFFFF"/>
      </a:lt1>
      <a:dk2>
        <a:srgbClr val="0071BA"/>
      </a:dk2>
      <a:lt2>
        <a:srgbClr val="E7E6E6"/>
      </a:lt2>
      <a:accent1>
        <a:srgbClr val="0071BA"/>
      </a:accent1>
      <a:accent2>
        <a:srgbClr val="EA504C"/>
      </a:accent2>
      <a:accent3>
        <a:srgbClr val="F5CD18"/>
      </a:accent3>
      <a:accent4>
        <a:srgbClr val="27AD79"/>
      </a:accent4>
      <a:accent5>
        <a:srgbClr val="FFFFFF"/>
      </a:accent5>
      <a:accent6>
        <a:srgbClr val="FFFFFF"/>
      </a:accent6>
      <a:hlink>
        <a:srgbClr val="0071BA"/>
      </a:hlink>
      <a:folHlink>
        <a:srgbClr val="EA504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e1" id="{51396FB6-90EC-2B44-AFF4-0B9BEC6588BA}" vid="{29544463-FED7-CA4C-8B02-35F1F52E7AE9}"/>
    </a:ext>
  </a:extLst>
</a:theme>
</file>

<file path=ppt/theme/theme2.xml><?xml version="1.0" encoding="utf-8"?>
<a:theme xmlns:a="http://schemas.openxmlformats.org/drawingml/2006/main" name="1_Kantoorthema">
  <a:themeElements>
    <a:clrScheme name="_AMBRASSADE">
      <a:dk1>
        <a:srgbClr val="2E2C2C"/>
      </a:dk1>
      <a:lt1>
        <a:srgbClr val="FFFFFF"/>
      </a:lt1>
      <a:dk2>
        <a:srgbClr val="0071BA"/>
      </a:dk2>
      <a:lt2>
        <a:srgbClr val="E7E6E6"/>
      </a:lt2>
      <a:accent1>
        <a:srgbClr val="0071BA"/>
      </a:accent1>
      <a:accent2>
        <a:srgbClr val="EA504C"/>
      </a:accent2>
      <a:accent3>
        <a:srgbClr val="F5CD18"/>
      </a:accent3>
      <a:accent4>
        <a:srgbClr val="27AD79"/>
      </a:accent4>
      <a:accent5>
        <a:srgbClr val="FFFFFF"/>
      </a:accent5>
      <a:accent6>
        <a:srgbClr val="FFFFFF"/>
      </a:accent6>
      <a:hlink>
        <a:srgbClr val="0071BA"/>
      </a:hlink>
      <a:folHlink>
        <a:srgbClr val="EA504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e1" id="{51396FB6-90EC-2B44-AFF4-0B9BEC6588BA}" vid="{29544463-FED7-CA4C-8B02-35F1F52E7AE9}"/>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Kantoorthema</Template>
  <TotalTime>1181</TotalTime>
  <Words>2145</Words>
  <Application>Microsoft Office PowerPoint</Application>
  <PresentationFormat>Aangepast</PresentationFormat>
  <Paragraphs>373</Paragraphs>
  <Slides>32</Slides>
  <Notes>15</Notes>
  <HiddenSlides>0</HiddenSlides>
  <MMClips>0</MMClips>
  <ScaleCrop>false</ScaleCrop>
  <HeadingPairs>
    <vt:vector size="4" baseType="variant">
      <vt:variant>
        <vt:lpstr>Thema</vt:lpstr>
      </vt:variant>
      <vt:variant>
        <vt:i4>2</vt:i4>
      </vt:variant>
      <vt:variant>
        <vt:lpstr>Diatitels</vt:lpstr>
      </vt:variant>
      <vt:variant>
        <vt:i4>32</vt:i4>
      </vt:variant>
    </vt:vector>
  </HeadingPairs>
  <TitlesOfParts>
    <vt:vector size="34" baseType="lpstr">
      <vt:lpstr>Kantoorthema</vt:lpstr>
      <vt:lpstr>1_Kantoorthema</vt:lpstr>
      <vt:lpstr>Don Pandzou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 Bovenbouw</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Hadewych Becuwe</dc:creator>
  <cp:lastModifiedBy>Gebruiker</cp:lastModifiedBy>
  <cp:revision>88</cp:revision>
  <dcterms:created xsi:type="dcterms:W3CDTF">2018-03-06T12:24:33Z</dcterms:created>
  <dcterms:modified xsi:type="dcterms:W3CDTF">2019-06-17T08:58:32Z</dcterms:modified>
</cp:coreProperties>
</file>